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2" r:id="rId2"/>
    <p:sldId id="282" r:id="rId3"/>
    <p:sldId id="272" r:id="rId4"/>
    <p:sldId id="281" r:id="rId5"/>
    <p:sldId id="261" r:id="rId6"/>
    <p:sldId id="265" r:id="rId7"/>
    <p:sldId id="266" r:id="rId8"/>
    <p:sldId id="278" r:id="rId9"/>
    <p:sldId id="277" r:id="rId10"/>
    <p:sldId id="269" r:id="rId11"/>
    <p:sldId id="270" r:id="rId12"/>
    <p:sldId id="273" r:id="rId13"/>
    <p:sldId id="283" r:id="rId14"/>
  </p:sldIdLst>
  <p:sldSz cx="9144000" cy="6858000" type="screen4x3"/>
  <p:notesSz cx="6888163" cy="100187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96433" autoAdjust="0"/>
  </p:normalViewPr>
  <p:slideViewPr>
    <p:cSldViewPr snapToGrid="0">
      <p:cViewPr varScale="1">
        <p:scale>
          <a:sx n="109" d="100"/>
          <a:sy n="109" d="100"/>
        </p:scale>
        <p:origin x="2310" y="96"/>
      </p:cViewPr>
      <p:guideLst>
        <p:guide orient="horz" pos="2160"/>
        <p:guide pos="2880"/>
      </p:guideLst>
    </p:cSldViewPr>
  </p:slideViewPr>
  <p:outlineViewPr>
    <p:cViewPr>
      <p:scale>
        <a:sx n="33" d="100"/>
        <a:sy n="33" d="100"/>
      </p:scale>
      <p:origin x="0" y="-150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2"/>
            <a:ext cx="2985408" cy="502857"/>
          </a:xfrm>
          <a:prstGeom prst="rect">
            <a:avLst/>
          </a:prstGeom>
        </p:spPr>
        <p:txBody>
          <a:bodyPr vert="horz" lIns="92399" tIns="46199" rIns="92399" bIns="46199" rtlCol="0"/>
          <a:lstStyle>
            <a:lvl1pPr algn="l">
              <a:defRPr sz="1200"/>
            </a:lvl1pPr>
          </a:lstStyle>
          <a:p>
            <a:endParaRPr lang="ca-ES"/>
          </a:p>
        </p:txBody>
      </p:sp>
      <p:sp>
        <p:nvSpPr>
          <p:cNvPr id="3" name="Contenidor de data 2"/>
          <p:cNvSpPr>
            <a:spLocks noGrp="1"/>
          </p:cNvSpPr>
          <p:nvPr>
            <p:ph type="dt" idx="1"/>
          </p:nvPr>
        </p:nvSpPr>
        <p:spPr>
          <a:xfrm>
            <a:off x="3901150" y="2"/>
            <a:ext cx="2985408" cy="502857"/>
          </a:xfrm>
          <a:prstGeom prst="rect">
            <a:avLst/>
          </a:prstGeom>
        </p:spPr>
        <p:txBody>
          <a:bodyPr vert="horz" lIns="92399" tIns="46199" rIns="92399" bIns="46199" rtlCol="0"/>
          <a:lstStyle>
            <a:lvl1pPr algn="r">
              <a:defRPr sz="1200"/>
            </a:lvl1pPr>
          </a:lstStyle>
          <a:p>
            <a:fld id="{14B17114-F5C0-4751-9217-A4E6A9636B5B}" type="datetimeFigureOut">
              <a:rPr lang="ca-ES" smtClean="0"/>
              <a:t>17/10/2019</a:t>
            </a:fld>
            <a:endParaRPr lang="ca-ES"/>
          </a:p>
        </p:txBody>
      </p:sp>
      <p:sp>
        <p:nvSpPr>
          <p:cNvPr id="4" name="Contenidor d'imatge de diapositiva 3"/>
          <p:cNvSpPr>
            <a:spLocks noGrp="1" noRot="1" noChangeAspect="1"/>
          </p:cNvSpPr>
          <p:nvPr>
            <p:ph type="sldImg" idx="2"/>
          </p:nvPr>
        </p:nvSpPr>
        <p:spPr>
          <a:xfrm>
            <a:off x="1190625" y="1252538"/>
            <a:ext cx="4506913" cy="3379787"/>
          </a:xfrm>
          <a:prstGeom prst="rect">
            <a:avLst/>
          </a:prstGeom>
          <a:noFill/>
          <a:ln w="12700">
            <a:solidFill>
              <a:prstClr val="black"/>
            </a:solidFill>
          </a:ln>
        </p:spPr>
        <p:txBody>
          <a:bodyPr vert="horz" lIns="92399" tIns="46199" rIns="92399" bIns="46199" rtlCol="0" anchor="ctr"/>
          <a:lstStyle/>
          <a:p>
            <a:endParaRPr lang="ca-ES"/>
          </a:p>
        </p:txBody>
      </p:sp>
      <p:sp>
        <p:nvSpPr>
          <p:cNvPr id="5" name="Contenidor de notes 4"/>
          <p:cNvSpPr>
            <a:spLocks noGrp="1"/>
          </p:cNvSpPr>
          <p:nvPr>
            <p:ph type="body" sz="quarter" idx="3"/>
          </p:nvPr>
        </p:nvSpPr>
        <p:spPr>
          <a:xfrm>
            <a:off x="688817" y="4821990"/>
            <a:ext cx="5510530" cy="3944387"/>
          </a:xfrm>
          <a:prstGeom prst="rect">
            <a:avLst/>
          </a:prstGeom>
        </p:spPr>
        <p:txBody>
          <a:bodyPr vert="horz" lIns="92399" tIns="46199" rIns="92399" bIns="46199"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515859"/>
            <a:ext cx="2985408" cy="502857"/>
          </a:xfrm>
          <a:prstGeom prst="rect">
            <a:avLst/>
          </a:prstGeom>
        </p:spPr>
        <p:txBody>
          <a:bodyPr vert="horz" lIns="92399" tIns="46199" rIns="92399" bIns="46199"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901150" y="9515859"/>
            <a:ext cx="2985408" cy="502857"/>
          </a:xfrm>
          <a:prstGeom prst="rect">
            <a:avLst/>
          </a:prstGeom>
        </p:spPr>
        <p:txBody>
          <a:bodyPr vert="horz" lIns="92399" tIns="46199" rIns="92399" bIns="46199" rtlCol="0" anchor="b"/>
          <a:lstStyle>
            <a:lvl1pPr algn="r">
              <a:defRPr sz="1200"/>
            </a:lvl1pPr>
          </a:lstStyle>
          <a:p>
            <a:fld id="{BC021D2E-0123-4E48-B0FB-E2B64D3CA68A}" type="slidenum">
              <a:rPr lang="ca-ES" smtClean="0"/>
              <a:t>‹#›</a:t>
            </a:fld>
            <a:endParaRPr lang="ca-ES"/>
          </a:p>
        </p:txBody>
      </p:sp>
    </p:spTree>
    <p:extLst>
      <p:ext uri="{BB962C8B-B14F-4D97-AF65-F5344CB8AC3E}">
        <p14:creationId xmlns:p14="http://schemas.microsoft.com/office/powerpoint/2010/main" val="257699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BC021D2E-0123-4E48-B0FB-E2B64D3CA68A}" type="slidenum">
              <a:rPr lang="ca-ES" smtClean="0"/>
              <a:t>13</a:t>
            </a:fld>
            <a:endParaRPr lang="ca-ES"/>
          </a:p>
        </p:txBody>
      </p:sp>
    </p:spTree>
    <p:extLst>
      <p:ext uri="{BB962C8B-B14F-4D97-AF65-F5344CB8AC3E}">
        <p14:creationId xmlns:p14="http://schemas.microsoft.com/office/powerpoint/2010/main" val="42952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a-ES" smtClean="0"/>
              <a:t>Feu clic aquí per editar l'estil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smtClean="0"/>
              <a:t>Feu clic aquí per editar l'estil de subtítols del patró.</a:t>
            </a:r>
            <a:endParaRPr lang="en-US" dirty="0"/>
          </a:p>
        </p:txBody>
      </p:sp>
      <p:sp>
        <p:nvSpPr>
          <p:cNvPr id="4" name="Date Placeholder 3"/>
          <p:cNvSpPr>
            <a:spLocks noGrp="1"/>
          </p:cNvSpPr>
          <p:nvPr>
            <p:ph type="dt" sz="half" idx="10"/>
          </p:nvPr>
        </p:nvSpPr>
        <p:spPr/>
        <p:txBody>
          <a:bodyPr/>
          <a:lstStyle/>
          <a:p>
            <a:fld id="{664ACCC6-797E-4B3A-A768-6E551AEF6FA1}" type="datetimeFigureOut">
              <a:rPr lang="ca-ES" smtClean="0"/>
              <a:t>17/10/2019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233710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664ACCC6-797E-4B3A-A768-6E551AEF6FA1}" type="datetimeFigureOut">
              <a:rPr lang="ca-ES" smtClean="0"/>
              <a:t>17/10/2019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172452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a-ES" smtClean="0"/>
              <a:t>Feu clic aquí per editar l'estil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664ACCC6-797E-4B3A-A768-6E551AEF6FA1}" type="datetimeFigureOut">
              <a:rPr lang="ca-ES" smtClean="0"/>
              <a:t>17/10/2019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212519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Content Placeholder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10"/>
          </p:nvPr>
        </p:nvSpPr>
        <p:spPr/>
        <p:txBody>
          <a:bodyPr/>
          <a:lstStyle/>
          <a:p>
            <a:fld id="{664ACCC6-797E-4B3A-A768-6E551AEF6FA1}" type="datetimeFigureOut">
              <a:rPr lang="ca-ES" smtClean="0"/>
              <a:t>17/10/2019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59092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a-ES" smtClean="0"/>
              <a:t>Feu clic aquí per editar l'estil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smtClean="0"/>
              <a:t>Feu clic aquí per editar estils</a:t>
            </a:r>
          </a:p>
        </p:txBody>
      </p:sp>
      <p:sp>
        <p:nvSpPr>
          <p:cNvPr id="4" name="Date Placeholder 3"/>
          <p:cNvSpPr>
            <a:spLocks noGrp="1"/>
          </p:cNvSpPr>
          <p:nvPr>
            <p:ph type="dt" sz="half" idx="10"/>
          </p:nvPr>
        </p:nvSpPr>
        <p:spPr/>
        <p:txBody>
          <a:bodyPr/>
          <a:lstStyle/>
          <a:p>
            <a:fld id="{664ACCC6-797E-4B3A-A768-6E551AEF6FA1}" type="datetimeFigureOut">
              <a:rPr lang="ca-ES" smtClean="0"/>
              <a:t>17/10/2019</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131156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Date Placeholder 4"/>
          <p:cNvSpPr>
            <a:spLocks noGrp="1"/>
          </p:cNvSpPr>
          <p:nvPr>
            <p:ph type="dt" sz="half" idx="10"/>
          </p:nvPr>
        </p:nvSpPr>
        <p:spPr/>
        <p:txBody>
          <a:bodyPr/>
          <a:lstStyle/>
          <a:p>
            <a:fld id="{664ACCC6-797E-4B3A-A768-6E551AEF6FA1}" type="datetimeFigureOut">
              <a:rPr lang="ca-ES" smtClean="0"/>
              <a:t>17/10/2019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410229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a-ES" smtClean="0"/>
              <a:t>Feu clic aquí per editar l'estil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t Placeholder 3"/>
          <p:cNvSpPr>
            <a:spLocks noGrp="1"/>
          </p:cNvSpPr>
          <p:nvPr>
            <p:ph sz="half" idx="2"/>
          </p:nvPr>
        </p:nvSpPr>
        <p:spPr>
          <a:xfrm>
            <a:off x="629842" y="2505075"/>
            <a:ext cx="3868340" cy="368458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t Placeholder 5"/>
          <p:cNvSpPr>
            <a:spLocks noGrp="1"/>
          </p:cNvSpPr>
          <p:nvPr>
            <p:ph sz="quarter" idx="4"/>
          </p:nvPr>
        </p:nvSpPr>
        <p:spPr>
          <a:xfrm>
            <a:off x="4629150" y="2505075"/>
            <a:ext cx="3887391" cy="3684588"/>
          </a:xfrm>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7" name="Date Placeholder 6"/>
          <p:cNvSpPr>
            <a:spLocks noGrp="1"/>
          </p:cNvSpPr>
          <p:nvPr>
            <p:ph type="dt" sz="half" idx="10"/>
          </p:nvPr>
        </p:nvSpPr>
        <p:spPr/>
        <p:txBody>
          <a:bodyPr/>
          <a:lstStyle/>
          <a:p>
            <a:fld id="{664ACCC6-797E-4B3A-A768-6E551AEF6FA1}" type="datetimeFigureOut">
              <a:rPr lang="ca-ES" smtClean="0"/>
              <a:t>17/10/2019</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128869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smtClean="0"/>
              <a:t>Feu clic aquí per editar l'estil</a:t>
            </a:r>
            <a:endParaRPr lang="en-US" dirty="0"/>
          </a:p>
        </p:txBody>
      </p:sp>
      <p:sp>
        <p:nvSpPr>
          <p:cNvPr id="3" name="Date Placeholder 2"/>
          <p:cNvSpPr>
            <a:spLocks noGrp="1"/>
          </p:cNvSpPr>
          <p:nvPr>
            <p:ph type="dt" sz="half" idx="10"/>
          </p:nvPr>
        </p:nvSpPr>
        <p:spPr/>
        <p:txBody>
          <a:bodyPr/>
          <a:lstStyle/>
          <a:p>
            <a:fld id="{664ACCC6-797E-4B3A-A768-6E551AEF6FA1}" type="datetimeFigureOut">
              <a:rPr lang="ca-ES" smtClean="0"/>
              <a:t>17/10/2019</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229154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ACCC6-797E-4B3A-A768-6E551AEF6FA1}" type="datetimeFigureOut">
              <a:rPr lang="ca-ES" smtClean="0"/>
              <a:t>17/10/2019</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293689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a-ES" smtClean="0"/>
              <a:t>Feu clic aquí per editar l'estil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Feu clic aquí per editar estils</a:t>
            </a:r>
          </a:p>
        </p:txBody>
      </p:sp>
      <p:sp>
        <p:nvSpPr>
          <p:cNvPr id="5" name="Date Placeholder 4"/>
          <p:cNvSpPr>
            <a:spLocks noGrp="1"/>
          </p:cNvSpPr>
          <p:nvPr>
            <p:ph type="dt" sz="half" idx="10"/>
          </p:nvPr>
        </p:nvSpPr>
        <p:spPr/>
        <p:txBody>
          <a:bodyPr/>
          <a:lstStyle/>
          <a:p>
            <a:fld id="{664ACCC6-797E-4B3A-A768-6E551AEF6FA1}" type="datetimeFigureOut">
              <a:rPr lang="ca-ES" smtClean="0"/>
              <a:t>17/10/2019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177903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a-ES" smtClean="0"/>
              <a:t>Feu clic aquí per editar l'estil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smtClean="0"/>
              <a:t>Feu clic a la icona per afegir una imatge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smtClean="0"/>
              <a:t>Feu clic aquí per editar estils</a:t>
            </a:r>
          </a:p>
        </p:txBody>
      </p:sp>
      <p:sp>
        <p:nvSpPr>
          <p:cNvPr id="5" name="Date Placeholder 4"/>
          <p:cNvSpPr>
            <a:spLocks noGrp="1"/>
          </p:cNvSpPr>
          <p:nvPr>
            <p:ph type="dt" sz="half" idx="10"/>
          </p:nvPr>
        </p:nvSpPr>
        <p:spPr/>
        <p:txBody>
          <a:bodyPr/>
          <a:lstStyle/>
          <a:p>
            <a:fld id="{664ACCC6-797E-4B3A-A768-6E551AEF6FA1}" type="datetimeFigureOut">
              <a:rPr lang="ca-ES" smtClean="0"/>
              <a:t>17/10/2019</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5C4B7058-C23D-42A4-93E5-FBA4E71D8C45}" type="slidenum">
              <a:rPr lang="ca-ES" smtClean="0"/>
              <a:t>‹#›</a:t>
            </a:fld>
            <a:endParaRPr lang="ca-ES"/>
          </a:p>
        </p:txBody>
      </p:sp>
    </p:spTree>
    <p:extLst>
      <p:ext uri="{BB962C8B-B14F-4D97-AF65-F5344CB8AC3E}">
        <p14:creationId xmlns:p14="http://schemas.microsoft.com/office/powerpoint/2010/main" val="133913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1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a-ES" smtClean="0"/>
              <a:t>Feu clic aquí per editar l'estil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ACCC6-797E-4B3A-A768-6E551AEF6FA1}" type="datetimeFigureOut">
              <a:rPr lang="ca-ES" smtClean="0"/>
              <a:t>17/10/2019</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B7058-C23D-42A4-93E5-FBA4E71D8C45}" type="slidenum">
              <a:rPr lang="ca-ES" smtClean="0"/>
              <a:t>‹#›</a:t>
            </a:fld>
            <a:endParaRPr lang="ca-ES"/>
          </a:p>
        </p:txBody>
      </p:sp>
    </p:spTree>
    <p:extLst>
      <p:ext uri="{BB962C8B-B14F-4D97-AF65-F5344CB8AC3E}">
        <p14:creationId xmlns:p14="http://schemas.microsoft.com/office/powerpoint/2010/main" val="2503750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238898" y="296560"/>
            <a:ext cx="8484973" cy="923330"/>
          </a:xfrm>
          <a:prstGeom prst="rect">
            <a:avLst/>
          </a:prstGeom>
          <a:noFill/>
        </p:spPr>
        <p:txBody>
          <a:bodyPr wrap="square" rtlCol="0">
            <a:spAutoFit/>
          </a:bodyPr>
          <a:lstStyle/>
          <a:p>
            <a:endParaRPr lang="ca-ES" dirty="0" smtClean="0"/>
          </a:p>
          <a:p>
            <a:endParaRPr lang="ca-ES" dirty="0"/>
          </a:p>
          <a:p>
            <a:endParaRPr lang="ca-ES" dirty="0"/>
          </a:p>
        </p:txBody>
      </p:sp>
      <p:pic>
        <p:nvPicPr>
          <p:cNvPr id="4" name="Imatge 1">
            <a:extLst>
              <a:ext uri="{FF2B5EF4-FFF2-40B4-BE49-F238E27FC236}">
                <a16:creationId xmlns="" xmlns:a16="http://schemas.microsoft.com/office/drawing/2014/main" id="{9E0E1D8B-F4D5-4344-B6BB-CD7F0D764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669" y="5833679"/>
            <a:ext cx="1740660" cy="1008617"/>
          </a:xfrm>
          <a:prstGeom prst="rect">
            <a:avLst/>
          </a:prstGeom>
        </p:spPr>
      </p:pic>
      <p:sp>
        <p:nvSpPr>
          <p:cNvPr id="6" name="Rectangle 2"/>
          <p:cNvSpPr>
            <a:spLocks noGrp="1" noChangeArrowheads="1"/>
          </p:cNvSpPr>
          <p:nvPr>
            <p:ph type="ctrTitle"/>
          </p:nvPr>
        </p:nvSpPr>
        <p:spPr>
          <a:xfrm>
            <a:off x="812800" y="476250"/>
            <a:ext cx="8151813" cy="1584325"/>
          </a:xfrm>
        </p:spPr>
        <p:txBody>
          <a:bodyPr/>
          <a:lstStyle/>
          <a:p>
            <a:pPr algn="ctr" eaLnBrk="1" hangingPunct="1"/>
            <a:r>
              <a:rPr lang="ca-ES" altLang="ca-ES" sz="3400" b="1" dirty="0">
                <a:latin typeface="Corbel" panose="020B0503020204020204" pitchFamily="34" charset="0"/>
              </a:rPr>
              <a:t>FÒRUM</a:t>
            </a:r>
            <a:r>
              <a:rPr lang="es-ES_tradnl" altLang="ca-ES" sz="3400" b="1" dirty="0">
                <a:latin typeface="Corbel" panose="020B0503020204020204" pitchFamily="34" charset="0"/>
              </a:rPr>
              <a:t> DIOCESÀ </a:t>
            </a:r>
            <a:r>
              <a:rPr lang="ca-ES" altLang="ca-ES" sz="3400" b="1" dirty="0">
                <a:latin typeface="Corbel" panose="020B0503020204020204" pitchFamily="34" charset="0"/>
              </a:rPr>
              <a:t>d’ORGANITZACIONS</a:t>
            </a:r>
            <a:r>
              <a:rPr lang="es-ES_tradnl" altLang="ca-ES" sz="3400" b="1" dirty="0">
                <a:latin typeface="Corbel" panose="020B0503020204020204" pitchFamily="34" charset="0"/>
              </a:rPr>
              <a:t> CATÒLIQUES </a:t>
            </a:r>
            <a:r>
              <a:rPr lang="ca-ES" altLang="ca-ES" sz="3400" b="1" dirty="0">
                <a:latin typeface="Corbel" panose="020B0503020204020204" pitchFamily="34" charset="0"/>
              </a:rPr>
              <a:t>d’ADULTS</a:t>
            </a:r>
          </a:p>
        </p:txBody>
      </p:sp>
      <p:sp>
        <p:nvSpPr>
          <p:cNvPr id="7" name="Rectangle 3"/>
          <p:cNvSpPr>
            <a:spLocks noGrp="1" noChangeArrowheads="1"/>
          </p:cNvSpPr>
          <p:nvPr>
            <p:ph type="subTitle" idx="1"/>
          </p:nvPr>
        </p:nvSpPr>
        <p:spPr>
          <a:xfrm>
            <a:off x="1342768" y="3039415"/>
            <a:ext cx="6404232" cy="2086378"/>
          </a:xfrm>
        </p:spPr>
        <p:txBody>
          <a:bodyPr rtlCol="0">
            <a:normAutofit/>
          </a:bodyPr>
          <a:lstStyle/>
          <a:p>
            <a:pPr algn="ctr" eaLnBrk="1" fontAlgn="auto" hangingPunct="1">
              <a:spcAft>
                <a:spcPts val="0"/>
              </a:spcAft>
              <a:buFont typeface="Wingdings 3" charset="2"/>
              <a:buNone/>
              <a:defRPr/>
            </a:pPr>
            <a:r>
              <a:rPr lang="ca-ES" altLang="ca-ES" sz="2800" dirty="0">
                <a:latin typeface="Corbel" panose="020B0503020204020204" pitchFamily="34" charset="0"/>
              </a:rPr>
              <a:t>Assemblea General </a:t>
            </a:r>
            <a:r>
              <a:rPr lang="ca-ES" altLang="ca-ES" sz="2800" dirty="0" smtClean="0">
                <a:latin typeface="Corbel" panose="020B0503020204020204" pitchFamily="34" charset="0"/>
              </a:rPr>
              <a:t>2019</a:t>
            </a:r>
            <a:endParaRPr lang="ca-ES" altLang="ca-ES" sz="2800" dirty="0">
              <a:latin typeface="Corbel" panose="020B0503020204020204" pitchFamily="34" charset="0"/>
            </a:endParaRPr>
          </a:p>
          <a:p>
            <a:pPr algn="ctr" eaLnBrk="1" fontAlgn="auto" hangingPunct="1">
              <a:spcAft>
                <a:spcPts val="0"/>
              </a:spcAft>
              <a:buFont typeface="Wingdings 3" charset="2"/>
              <a:buNone/>
              <a:defRPr/>
            </a:pPr>
            <a:r>
              <a:rPr lang="ca-ES" altLang="ca-ES" sz="2800" dirty="0">
                <a:latin typeface="Corbel" panose="020B0503020204020204" pitchFamily="34" charset="0"/>
              </a:rPr>
              <a:t>Barcelona</a:t>
            </a:r>
          </a:p>
          <a:p>
            <a:pPr algn="ctr" eaLnBrk="1" fontAlgn="auto" hangingPunct="1">
              <a:spcAft>
                <a:spcPts val="0"/>
              </a:spcAft>
              <a:buFont typeface="Wingdings 3" charset="2"/>
              <a:buNone/>
              <a:defRPr/>
            </a:pPr>
            <a:r>
              <a:rPr lang="ca-ES" altLang="ca-ES" sz="2800" dirty="0" smtClean="0">
                <a:latin typeface="Corbel" panose="020B0503020204020204" pitchFamily="34" charset="0"/>
              </a:rPr>
              <a:t>19 d’octubre </a:t>
            </a:r>
            <a:r>
              <a:rPr lang="ca-ES" altLang="ca-ES" sz="2800" dirty="0">
                <a:latin typeface="Corbel" panose="020B0503020204020204" pitchFamily="34" charset="0"/>
              </a:rPr>
              <a:t>del </a:t>
            </a:r>
            <a:r>
              <a:rPr lang="ca-ES" altLang="ca-ES" sz="2800" dirty="0" smtClean="0">
                <a:latin typeface="Corbel" panose="020B0503020204020204" pitchFamily="34" charset="0"/>
              </a:rPr>
              <a:t>2019</a:t>
            </a:r>
            <a:endParaRPr lang="ca-ES" altLang="ca-ES" sz="2800" dirty="0">
              <a:latin typeface="Corbel" panose="020B0503020204020204" pitchFamily="34" charset="0"/>
            </a:endParaRPr>
          </a:p>
        </p:txBody>
      </p:sp>
      <p:sp>
        <p:nvSpPr>
          <p:cNvPr id="2" name="QuadreDeText 1"/>
          <p:cNvSpPr txBox="1"/>
          <p:nvPr/>
        </p:nvSpPr>
        <p:spPr>
          <a:xfrm>
            <a:off x="1514474" y="5125793"/>
            <a:ext cx="6443663" cy="400110"/>
          </a:xfrm>
          <a:prstGeom prst="rect">
            <a:avLst/>
          </a:prstGeom>
          <a:noFill/>
        </p:spPr>
        <p:txBody>
          <a:bodyPr wrap="square" rtlCol="0">
            <a:spAutoFit/>
          </a:bodyPr>
          <a:lstStyle/>
          <a:p>
            <a:r>
              <a:rPr lang="ca-ES" sz="2000" b="1" dirty="0" smtClean="0"/>
              <a:t>“</a:t>
            </a:r>
            <a:r>
              <a:rPr lang="ca-ES" sz="2000" b="1" i="1" dirty="0" smtClean="0"/>
              <a:t>mirada plena d’amor... fer arribar als joves la veu de Déu</a:t>
            </a:r>
            <a:r>
              <a:rPr lang="ca-ES" sz="2000" b="1" dirty="0" smtClean="0"/>
              <a:t>” </a:t>
            </a:r>
            <a:endParaRPr lang="ca-ES" sz="2000" b="1" dirty="0"/>
          </a:p>
        </p:txBody>
      </p:sp>
    </p:spTree>
    <p:custDataLst>
      <p:tags r:id="rId1"/>
    </p:custDataLst>
    <p:extLst>
      <p:ext uri="{BB962C8B-B14F-4D97-AF65-F5344CB8AC3E}">
        <p14:creationId xmlns:p14="http://schemas.microsoft.com/office/powerpoint/2010/main" val="1872575060"/>
      </p:ext>
    </p:extLst>
  </p:cSld>
  <p:clrMapOvr>
    <a:masterClrMapping/>
  </p:clrMapOvr>
  <mc:AlternateContent xmlns:mc="http://schemas.openxmlformats.org/markup-compatibility/2006" xmlns:p14="http://schemas.microsoft.com/office/powerpoint/2010/main">
    <mc:Choice Requires="p14">
      <p:transition spd="slow" p14:dur="1750" advTm="9559">
        <p:split dir="in"/>
      </p:transition>
    </mc:Choice>
    <mc:Fallback xmlns="">
      <p:transition spd="slow" advTm="9559">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593480" y="0"/>
            <a:ext cx="7886700" cy="1114425"/>
          </a:xfrm>
        </p:spPr>
        <p:txBody>
          <a:bodyPr/>
          <a:lstStyle/>
          <a:p>
            <a:pPr algn="ctr"/>
            <a:r>
              <a:rPr lang="es-ES_tradnl" sz="3000" b="1" dirty="0" smtClean="0">
                <a:solidFill>
                  <a:srgbClr val="002060"/>
                </a:solidFill>
              </a:rPr>
              <a:t>MEMÒRIA DEL CURS</a:t>
            </a:r>
            <a:br>
              <a:rPr lang="es-ES_tradnl" sz="3000" b="1" dirty="0" smtClean="0">
                <a:solidFill>
                  <a:srgbClr val="002060"/>
                </a:solidFill>
              </a:rPr>
            </a:br>
            <a:r>
              <a:rPr lang="es-ES_tradnl" sz="2800" b="1" dirty="0" smtClean="0">
                <a:solidFill>
                  <a:srgbClr val="C00000"/>
                </a:solidFill>
              </a:rPr>
              <a:t>ACTIVITATS</a:t>
            </a:r>
            <a:endParaRPr lang="ca-ES" sz="2800" b="1" dirty="0">
              <a:solidFill>
                <a:srgbClr val="C00000"/>
              </a:solidFill>
            </a:endParaRPr>
          </a:p>
        </p:txBody>
      </p:sp>
      <p:sp>
        <p:nvSpPr>
          <p:cNvPr id="3" name="Contenidor de contingut 2"/>
          <p:cNvSpPr>
            <a:spLocks noGrp="1"/>
          </p:cNvSpPr>
          <p:nvPr>
            <p:ph idx="1"/>
          </p:nvPr>
        </p:nvSpPr>
        <p:spPr>
          <a:xfrm>
            <a:off x="325315" y="1114425"/>
            <a:ext cx="8414239" cy="5743575"/>
          </a:xfrm>
          <a:effectLst>
            <a:glow>
              <a:schemeClr val="accent1">
                <a:alpha val="40000"/>
              </a:schemeClr>
            </a:glow>
          </a:effectLst>
        </p:spPr>
        <p:txBody>
          <a:bodyPr>
            <a:noAutofit/>
          </a:bodyPr>
          <a:lstStyle/>
          <a:p>
            <a:pPr lvl="0"/>
            <a:r>
              <a:rPr lang="ca-ES" sz="1800" b="1" dirty="0" smtClean="0">
                <a:solidFill>
                  <a:srgbClr val="002060"/>
                </a:solidFill>
                <a:cs typeface="Browallia New" panose="020B0604020202020204" pitchFamily="34" charset="-34"/>
              </a:rPr>
              <a:t>Reunions</a:t>
            </a:r>
            <a:r>
              <a:rPr lang="es-ES" sz="1800" b="1" dirty="0" smtClean="0">
                <a:solidFill>
                  <a:srgbClr val="002060"/>
                </a:solidFill>
                <a:cs typeface="Browallia New" panose="020B0604020202020204" pitchFamily="34" charset="-34"/>
              </a:rPr>
              <a:t> </a:t>
            </a:r>
            <a:r>
              <a:rPr lang="es-ES" sz="1800" b="1" dirty="0">
                <a:solidFill>
                  <a:srgbClr val="002060"/>
                </a:solidFill>
                <a:cs typeface="Browallia New" panose="020B0604020202020204" pitchFamily="34" charset="-34"/>
              </a:rPr>
              <a:t>de la Junta:</a:t>
            </a:r>
            <a:r>
              <a:rPr lang="es-ES" sz="1800" dirty="0">
                <a:solidFill>
                  <a:srgbClr val="002060"/>
                </a:solidFill>
                <a:cs typeface="Browallia New" panose="020B0604020202020204" pitchFamily="34" charset="-34"/>
              </a:rPr>
              <a:t> </a:t>
            </a:r>
            <a:r>
              <a:rPr lang="es-ES" sz="1800" dirty="0" smtClean="0">
                <a:solidFill>
                  <a:srgbClr val="002060"/>
                </a:solidFill>
                <a:cs typeface="Browallia New" panose="020B0604020202020204" pitchFamily="34" charset="-34"/>
              </a:rPr>
              <a:t>18 </a:t>
            </a:r>
            <a:r>
              <a:rPr lang="es-ES" sz="1800" dirty="0">
                <a:solidFill>
                  <a:srgbClr val="002060"/>
                </a:solidFill>
                <a:cs typeface="Browallia New" panose="020B0604020202020204" pitchFamily="34" charset="-34"/>
              </a:rPr>
              <a:t>de </a:t>
            </a:r>
            <a:r>
              <a:rPr lang="ca-ES" sz="1800" dirty="0" smtClean="0">
                <a:solidFill>
                  <a:srgbClr val="002060"/>
                </a:solidFill>
                <a:cs typeface="Browallia New" panose="020B0604020202020204" pitchFamily="34" charset="-34"/>
              </a:rPr>
              <a:t>setembre</a:t>
            </a:r>
            <a:r>
              <a:rPr lang="es-ES" sz="1800" dirty="0" smtClean="0">
                <a:solidFill>
                  <a:srgbClr val="002060"/>
                </a:solidFill>
                <a:cs typeface="Browallia New" panose="020B0604020202020204" pitchFamily="34" charset="-34"/>
              </a:rPr>
              <a:t>, 12 </a:t>
            </a:r>
            <a:r>
              <a:rPr lang="es-ES" sz="1800" dirty="0">
                <a:solidFill>
                  <a:srgbClr val="002060"/>
                </a:solidFill>
                <a:cs typeface="Browallia New" panose="020B0604020202020204" pitchFamily="34" charset="-34"/>
              </a:rPr>
              <a:t>de </a:t>
            </a:r>
            <a:r>
              <a:rPr lang="es-ES" sz="1800" dirty="0" smtClean="0">
                <a:solidFill>
                  <a:srgbClr val="002060"/>
                </a:solidFill>
                <a:cs typeface="Browallia New" panose="020B0604020202020204" pitchFamily="34" charset="-34"/>
              </a:rPr>
              <a:t>novembre i 3 de desembre 2018, 21 </a:t>
            </a:r>
            <a:r>
              <a:rPr lang="es-ES" sz="1800" dirty="0">
                <a:solidFill>
                  <a:srgbClr val="002060"/>
                </a:solidFill>
                <a:cs typeface="Browallia New" panose="020B0604020202020204" pitchFamily="34" charset="-34"/>
              </a:rPr>
              <a:t>de </a:t>
            </a:r>
            <a:r>
              <a:rPr lang="ca-ES" sz="1800" dirty="0" smtClean="0">
                <a:solidFill>
                  <a:srgbClr val="002060"/>
                </a:solidFill>
                <a:cs typeface="Browallia New" panose="020B0604020202020204" pitchFamily="34" charset="-34"/>
              </a:rPr>
              <a:t>gener</a:t>
            </a:r>
            <a:r>
              <a:rPr lang="es-ES" sz="1800" dirty="0" smtClean="0">
                <a:solidFill>
                  <a:srgbClr val="002060"/>
                </a:solidFill>
                <a:cs typeface="Browallia New" panose="020B0604020202020204" pitchFamily="34" charset="-34"/>
              </a:rPr>
              <a:t>, 18 de </a:t>
            </a:r>
            <a:r>
              <a:rPr lang="ca-ES" sz="1800" dirty="0" smtClean="0">
                <a:solidFill>
                  <a:srgbClr val="002060"/>
                </a:solidFill>
                <a:cs typeface="Browallia New" panose="020B0604020202020204" pitchFamily="34" charset="-34"/>
              </a:rPr>
              <a:t>març</a:t>
            </a:r>
            <a:r>
              <a:rPr lang="es-ES" sz="1800" dirty="0" smtClean="0">
                <a:solidFill>
                  <a:srgbClr val="002060"/>
                </a:solidFill>
                <a:cs typeface="Browallia New" panose="020B0604020202020204" pitchFamily="34" charset="-34"/>
              </a:rPr>
              <a:t>, 24 </a:t>
            </a:r>
            <a:r>
              <a:rPr lang="ca-ES-Valencia" sz="1800" dirty="0" smtClean="0">
                <a:solidFill>
                  <a:srgbClr val="002060"/>
                </a:solidFill>
                <a:cs typeface="Browallia New" panose="020B0604020202020204" pitchFamily="34" charset="-34"/>
              </a:rPr>
              <a:t>d’abril</a:t>
            </a:r>
            <a:r>
              <a:rPr lang="es-ES" sz="1800" dirty="0" smtClean="0">
                <a:solidFill>
                  <a:srgbClr val="002060"/>
                </a:solidFill>
                <a:cs typeface="Browallia New" panose="020B0604020202020204" pitchFamily="34" charset="-34"/>
              </a:rPr>
              <a:t> i 12 de juny de 2019.</a:t>
            </a:r>
            <a:endParaRPr lang="ca-ES" sz="1800" dirty="0">
              <a:solidFill>
                <a:srgbClr val="002060"/>
              </a:solidFill>
              <a:cs typeface="Browallia New" panose="020B0604020202020204" pitchFamily="34" charset="-34"/>
            </a:endParaRPr>
          </a:p>
          <a:p>
            <a:pPr lvl="0"/>
            <a:r>
              <a:rPr lang="es-ES" sz="1800" b="1" dirty="0">
                <a:solidFill>
                  <a:srgbClr val="002060"/>
                </a:solidFill>
                <a:cs typeface="Browallia New" panose="020B0604020202020204" pitchFamily="34" charset="-34"/>
              </a:rPr>
              <a:t>Assemblea General</a:t>
            </a:r>
            <a:r>
              <a:rPr lang="es-ES" sz="1800" dirty="0">
                <a:solidFill>
                  <a:srgbClr val="002060"/>
                </a:solidFill>
                <a:cs typeface="Browallia New" panose="020B0604020202020204" pitchFamily="34" charset="-34"/>
              </a:rPr>
              <a:t>: </a:t>
            </a:r>
            <a:r>
              <a:rPr lang="es-ES" sz="1800" dirty="0" smtClean="0">
                <a:solidFill>
                  <a:srgbClr val="002060"/>
                </a:solidFill>
                <a:cs typeface="Browallia New" panose="020B0604020202020204" pitchFamily="34" charset="-34"/>
              </a:rPr>
              <a:t>10 </a:t>
            </a:r>
            <a:r>
              <a:rPr lang="es-ES" sz="1800" dirty="0">
                <a:solidFill>
                  <a:srgbClr val="002060"/>
                </a:solidFill>
                <a:cs typeface="Browallia New" panose="020B0604020202020204" pitchFamily="34" charset="-34"/>
              </a:rPr>
              <a:t>de </a:t>
            </a:r>
            <a:r>
              <a:rPr lang="es-ES" sz="1800" dirty="0" smtClean="0">
                <a:solidFill>
                  <a:srgbClr val="002060"/>
                </a:solidFill>
                <a:cs typeface="Browallia New" panose="020B0604020202020204" pitchFamily="34" charset="-34"/>
              </a:rPr>
              <a:t>noviembre</a:t>
            </a:r>
          </a:p>
          <a:p>
            <a:pPr marL="914400" lvl="2" indent="0">
              <a:buNone/>
            </a:pPr>
            <a:r>
              <a:rPr lang="es-ES" sz="1800" b="1" dirty="0" smtClean="0">
                <a:solidFill>
                  <a:srgbClr val="002060"/>
                </a:solidFill>
                <a:cs typeface="Browallia New" panose="020B0604020202020204" pitchFamily="34" charset="-34"/>
              </a:rPr>
              <a:t>Ponència</a:t>
            </a:r>
            <a:r>
              <a:rPr lang="es-ES" sz="1800" dirty="0" smtClean="0">
                <a:solidFill>
                  <a:srgbClr val="002060"/>
                </a:solidFill>
                <a:cs typeface="Browallia New" panose="020B0604020202020204" pitchFamily="34" charset="-34"/>
              </a:rPr>
              <a:t>: Mn. Jaume Aymar Ragolta</a:t>
            </a:r>
          </a:p>
          <a:p>
            <a:pPr marL="914400" lvl="2" indent="0">
              <a:buNone/>
            </a:pPr>
            <a:r>
              <a:rPr lang="es-ES" sz="1800" b="1" i="1" dirty="0" smtClean="0">
                <a:solidFill>
                  <a:srgbClr val="002060"/>
                </a:solidFill>
                <a:cs typeface="Browallia New" panose="020B0604020202020204" pitchFamily="34" charset="-34"/>
              </a:rPr>
              <a:t>“La crida a la Santedat” </a:t>
            </a:r>
            <a:r>
              <a:rPr lang="es-ES" sz="1800" dirty="0" smtClean="0">
                <a:solidFill>
                  <a:srgbClr val="002060"/>
                </a:solidFill>
                <a:cs typeface="Browallia New" panose="020B0604020202020204" pitchFamily="34" charset="-34"/>
              </a:rPr>
              <a:t>a partir de la Gaudate et Exultate del Papa Francesc</a:t>
            </a:r>
            <a:endParaRPr lang="ca-ES" sz="1800" dirty="0">
              <a:solidFill>
                <a:srgbClr val="002060"/>
              </a:solidFill>
              <a:cs typeface="Browallia New" panose="020B0604020202020204" pitchFamily="34" charset="-34"/>
            </a:endParaRPr>
          </a:p>
          <a:p>
            <a:pPr lvl="0"/>
            <a:r>
              <a:rPr lang="es-ES" sz="1800" b="1" dirty="0">
                <a:solidFill>
                  <a:srgbClr val="002060"/>
                </a:solidFill>
                <a:cs typeface="Browallia New" panose="020B0604020202020204" pitchFamily="34" charset="-34"/>
              </a:rPr>
              <a:t>Participació en el Consell </a:t>
            </a:r>
            <a:r>
              <a:rPr lang="es-ES" sz="1800" b="1" dirty="0" smtClean="0">
                <a:solidFill>
                  <a:srgbClr val="002060"/>
                </a:solidFill>
                <a:cs typeface="Browallia New" panose="020B0604020202020204" pitchFamily="34" charset="-34"/>
              </a:rPr>
              <a:t>Pastoral </a:t>
            </a:r>
            <a:r>
              <a:rPr lang="es-ES" sz="1800" b="1" dirty="0">
                <a:solidFill>
                  <a:srgbClr val="002060"/>
                </a:solidFill>
                <a:cs typeface="Browallia New" panose="020B0604020202020204" pitchFamily="34" charset="-34"/>
              </a:rPr>
              <a:t>Diocesà de </a:t>
            </a:r>
            <a:r>
              <a:rPr lang="es-ES" sz="1800" b="1" dirty="0" smtClean="0">
                <a:solidFill>
                  <a:srgbClr val="002060"/>
                </a:solidFill>
                <a:cs typeface="Browallia New" panose="020B0604020202020204" pitchFamily="34" charset="-34"/>
              </a:rPr>
              <a:t>Barcelona</a:t>
            </a:r>
          </a:p>
          <a:p>
            <a:r>
              <a:rPr lang="es-ES" sz="1800" b="1" dirty="0">
                <a:solidFill>
                  <a:srgbClr val="002060"/>
                </a:solidFill>
                <a:cs typeface="Browallia New" panose="020B0604020202020204" pitchFamily="34" charset="-34"/>
              </a:rPr>
              <a:t>Participació en </a:t>
            </a:r>
            <a:r>
              <a:rPr lang="es-ES" sz="1800" b="1" dirty="0" smtClean="0">
                <a:solidFill>
                  <a:srgbClr val="002060"/>
                </a:solidFill>
                <a:cs typeface="Browallia New" panose="020B0604020202020204" pitchFamily="34" charset="-34"/>
              </a:rPr>
              <a:t>diverses trobades de l’Apostolat Seglar:</a:t>
            </a:r>
            <a:endParaRPr lang="es-ES" sz="1800" b="1" dirty="0">
              <a:solidFill>
                <a:srgbClr val="002060"/>
              </a:solidFill>
              <a:cs typeface="Browallia New" panose="020B0604020202020204" pitchFamily="34" charset="-34"/>
            </a:endParaRPr>
          </a:p>
          <a:p>
            <a:pPr lvl="1">
              <a:lnSpc>
                <a:spcPct val="150000"/>
              </a:lnSpc>
              <a:buFont typeface="Wingdings" panose="05000000000000000000" pitchFamily="2" charset="2"/>
              <a:buChar char="Ø"/>
            </a:pPr>
            <a:r>
              <a:rPr lang="es-ES" sz="1800" b="1" dirty="0" smtClean="0">
                <a:solidFill>
                  <a:srgbClr val="002060"/>
                </a:solidFill>
                <a:cs typeface="Browallia New" panose="020B0604020202020204" pitchFamily="34" charset="-34"/>
              </a:rPr>
              <a:t> 6 octubre – </a:t>
            </a:r>
            <a:r>
              <a:rPr lang="es-ES" sz="1800" dirty="0" smtClean="0">
                <a:solidFill>
                  <a:srgbClr val="002060"/>
                </a:solidFill>
                <a:cs typeface="Browallia New" panose="020B0604020202020204" pitchFamily="34" charset="-34"/>
              </a:rPr>
              <a:t>Jornada AS </a:t>
            </a:r>
            <a:r>
              <a:rPr lang="es-ES" sz="1800" b="1" dirty="0" smtClean="0">
                <a:solidFill>
                  <a:srgbClr val="002060"/>
                </a:solidFill>
                <a:cs typeface="Browallia New" panose="020B0604020202020204" pitchFamily="34" charset="-34"/>
              </a:rPr>
              <a:t>inici recés </a:t>
            </a:r>
            <a:r>
              <a:rPr lang="es-ES" sz="1800" i="1" dirty="0" smtClean="0">
                <a:solidFill>
                  <a:srgbClr val="002060"/>
                </a:solidFill>
                <a:cs typeface="Browallia New" panose="020B0604020202020204" pitchFamily="34" charset="-34"/>
              </a:rPr>
              <a:t>(P. JM Vallejo, caputxí)</a:t>
            </a:r>
          </a:p>
          <a:p>
            <a:pPr lvl="1">
              <a:buFont typeface="Wingdings" panose="05000000000000000000" pitchFamily="2" charset="2"/>
              <a:buChar char="Ø"/>
            </a:pPr>
            <a:r>
              <a:rPr lang="es-ES" sz="1800" b="1" dirty="0" smtClean="0">
                <a:solidFill>
                  <a:srgbClr val="002060"/>
                </a:solidFill>
                <a:cs typeface="Browallia New" panose="020B0604020202020204" pitchFamily="34" charset="-34"/>
              </a:rPr>
              <a:t>23 gener </a:t>
            </a:r>
            <a:r>
              <a:rPr lang="es-ES" sz="1800" dirty="0" smtClean="0">
                <a:solidFill>
                  <a:srgbClr val="002060"/>
                </a:solidFill>
                <a:cs typeface="Browallia New" panose="020B0604020202020204" pitchFamily="34" charset="-34"/>
              </a:rPr>
              <a:t>- </a:t>
            </a:r>
            <a:r>
              <a:rPr lang="es-ES" sz="1800" dirty="0">
                <a:solidFill>
                  <a:srgbClr val="002060"/>
                </a:solidFill>
                <a:cs typeface="Browallia New" panose="020B0604020202020204" pitchFamily="34" charset="-34"/>
              </a:rPr>
              <a:t>Jornada Apostolat Seglar de </a:t>
            </a:r>
            <a:r>
              <a:rPr lang="es-ES" sz="1800" dirty="0" smtClean="0">
                <a:solidFill>
                  <a:srgbClr val="002060"/>
                </a:solidFill>
                <a:cs typeface="Browallia New" panose="020B0604020202020204" pitchFamily="34" charset="-34"/>
              </a:rPr>
              <a:t>Catalunya</a:t>
            </a:r>
            <a:r>
              <a:rPr lang="es-ES" sz="1800" i="1" dirty="0">
                <a:solidFill>
                  <a:srgbClr val="002060"/>
                </a:solidFill>
                <a:cs typeface="Browallia New" panose="020B0604020202020204" pitchFamily="34" charset="-34"/>
              </a:rPr>
              <a:t>: </a:t>
            </a:r>
            <a:r>
              <a:rPr lang="es-ES" sz="1800" i="1" dirty="0" smtClean="0">
                <a:solidFill>
                  <a:srgbClr val="002060"/>
                </a:solidFill>
                <a:cs typeface="Browallia New" panose="020B0604020202020204" pitchFamily="34" charset="-34"/>
              </a:rPr>
              <a:t>“Itineraris vers la Fraternita</a:t>
            </a:r>
            <a:r>
              <a:rPr lang="ca-ES" sz="1800" i="1" dirty="0" smtClean="0">
                <a:solidFill>
                  <a:srgbClr val="002060"/>
                </a:solidFill>
                <a:cs typeface="Browallia New" panose="020B0604020202020204" pitchFamily="34" charset="-34"/>
              </a:rPr>
              <a:t>t”</a:t>
            </a:r>
            <a:endParaRPr lang="ca-ES" sz="1800" i="1" dirty="0">
              <a:solidFill>
                <a:srgbClr val="002060"/>
              </a:solidFill>
              <a:cs typeface="Browallia New" panose="020B0604020202020204" pitchFamily="34" charset="-34"/>
            </a:endParaRPr>
          </a:p>
          <a:p>
            <a:pPr lvl="1">
              <a:buFont typeface="Wingdings" panose="05000000000000000000" pitchFamily="2" charset="2"/>
              <a:buChar char="Ø"/>
            </a:pPr>
            <a:r>
              <a:rPr lang="ca-ES" sz="1800" b="1" dirty="0" smtClean="0">
                <a:solidFill>
                  <a:srgbClr val="002060"/>
                </a:solidFill>
                <a:cs typeface="Browallia New" panose="020B0604020202020204" pitchFamily="34" charset="-34"/>
              </a:rPr>
              <a:t>9 febrer </a:t>
            </a:r>
            <a:r>
              <a:rPr lang="ca-ES" sz="1800" dirty="0" smtClean="0">
                <a:solidFill>
                  <a:srgbClr val="002060"/>
                </a:solidFill>
                <a:cs typeface="Browallia New" panose="020B0604020202020204" pitchFamily="34" charset="-34"/>
              </a:rPr>
              <a:t>– Jornada Apostolat Seglar de Catalunya a Sant Feliu de Llobregat (</a:t>
            </a:r>
            <a:r>
              <a:rPr lang="ca-ES" sz="1800" i="1" dirty="0" smtClean="0">
                <a:solidFill>
                  <a:srgbClr val="002060"/>
                </a:solidFill>
                <a:cs typeface="Browallia New" panose="020B0604020202020204" pitchFamily="34" charset="-34"/>
              </a:rPr>
              <a:t>aprofundint </a:t>
            </a:r>
            <a:r>
              <a:rPr lang="ca-ES" sz="1800" i="1" dirty="0">
                <a:solidFill>
                  <a:srgbClr val="002060"/>
                </a:solidFill>
                <a:cs typeface="Browallia New" panose="020B0604020202020204" pitchFamily="34" charset="-34"/>
              </a:rPr>
              <a:t>en el tema de l'espiritualitat </a:t>
            </a:r>
            <a:r>
              <a:rPr lang="ca-ES" sz="1800" i="1" dirty="0" smtClean="0">
                <a:solidFill>
                  <a:srgbClr val="002060"/>
                </a:solidFill>
                <a:cs typeface="Browallia New" panose="020B0604020202020204" pitchFamily="34" charset="-34"/>
              </a:rPr>
              <a:t>d'acompanyament)</a:t>
            </a:r>
            <a:endParaRPr lang="ca-ES" sz="1800" i="1" dirty="0">
              <a:solidFill>
                <a:srgbClr val="002060"/>
              </a:solidFill>
              <a:cs typeface="Browallia New" panose="020B0604020202020204" pitchFamily="34" charset="-34"/>
            </a:endParaRPr>
          </a:p>
          <a:p>
            <a:pPr lvl="1">
              <a:buFont typeface="Wingdings" panose="05000000000000000000" pitchFamily="2" charset="2"/>
              <a:buChar char="Ø"/>
            </a:pPr>
            <a:r>
              <a:rPr lang="es-ES" sz="1800" b="1" dirty="0" smtClean="0">
                <a:solidFill>
                  <a:srgbClr val="002060"/>
                </a:solidFill>
                <a:cs typeface="Browallia New" panose="020B0604020202020204" pitchFamily="34" charset="-34"/>
              </a:rPr>
              <a:t>11 </a:t>
            </a:r>
            <a:r>
              <a:rPr lang="es-ES" sz="1800" b="1" dirty="0">
                <a:solidFill>
                  <a:srgbClr val="002060"/>
                </a:solidFill>
                <a:cs typeface="Browallia New" panose="020B0604020202020204" pitchFamily="34" charset="-34"/>
              </a:rPr>
              <a:t>de </a:t>
            </a:r>
            <a:r>
              <a:rPr lang="es-ES" sz="1800" b="1" dirty="0" smtClean="0">
                <a:solidFill>
                  <a:srgbClr val="002060"/>
                </a:solidFill>
                <a:cs typeface="Browallia New" panose="020B0604020202020204" pitchFamily="34" charset="-34"/>
              </a:rPr>
              <a:t>maig </a:t>
            </a:r>
            <a:r>
              <a:rPr lang="es-ES" sz="1800" dirty="0" smtClean="0">
                <a:solidFill>
                  <a:srgbClr val="002060"/>
                </a:solidFill>
                <a:cs typeface="Browallia New" panose="020B0604020202020204" pitchFamily="34" charset="-34"/>
              </a:rPr>
              <a:t>- </a:t>
            </a:r>
            <a:r>
              <a:rPr lang="es-ES" sz="1800" dirty="0">
                <a:solidFill>
                  <a:srgbClr val="002060"/>
                </a:solidFill>
                <a:cs typeface="Browallia New" panose="020B0604020202020204" pitchFamily="34" charset="-34"/>
              </a:rPr>
              <a:t>Jornada de la </a:t>
            </a:r>
            <a:r>
              <a:rPr lang="es-ES" sz="1800" dirty="0" smtClean="0">
                <a:solidFill>
                  <a:srgbClr val="002060"/>
                </a:solidFill>
                <a:cs typeface="Browallia New" panose="020B0604020202020204" pitchFamily="34" charset="-34"/>
              </a:rPr>
              <a:t>Delegació a Sant Pau del Camp </a:t>
            </a:r>
            <a:r>
              <a:rPr lang="es-ES" sz="1800" i="1" dirty="0" smtClean="0">
                <a:solidFill>
                  <a:srgbClr val="002060"/>
                </a:solidFill>
                <a:cs typeface="Browallia New" panose="020B0604020202020204" pitchFamily="34" charset="-34"/>
              </a:rPr>
              <a:t>(presentació del Congrés estatal de </a:t>
            </a:r>
            <a:r>
              <a:rPr lang="es-ES" sz="1800" i="1" dirty="0" err="1" smtClean="0">
                <a:solidFill>
                  <a:srgbClr val="002060"/>
                </a:solidFill>
                <a:cs typeface="Browallia New" panose="020B0604020202020204" pitchFamily="34" charset="-34"/>
              </a:rPr>
              <a:t>laics</a:t>
            </a:r>
            <a:r>
              <a:rPr lang="es-ES" sz="1800" i="1" dirty="0" smtClean="0">
                <a:solidFill>
                  <a:srgbClr val="002060"/>
                </a:solidFill>
                <a:cs typeface="Browallia New" panose="020B0604020202020204" pitchFamily="34" charset="-34"/>
              </a:rPr>
              <a:t>)</a:t>
            </a:r>
          </a:p>
          <a:p>
            <a:pPr lvl="1">
              <a:buFont typeface="Wingdings" panose="05000000000000000000" pitchFamily="2" charset="2"/>
              <a:buChar char="Ø"/>
            </a:pPr>
            <a:r>
              <a:rPr lang="es-ES" sz="1800" b="1" dirty="0" smtClean="0">
                <a:solidFill>
                  <a:srgbClr val="002060"/>
                </a:solidFill>
                <a:cs typeface="Browallia New" panose="020B0604020202020204" pitchFamily="34" charset="-34"/>
              </a:rPr>
              <a:t>10 </a:t>
            </a:r>
            <a:r>
              <a:rPr lang="es-ES" sz="1800" b="1" dirty="0">
                <a:solidFill>
                  <a:srgbClr val="002060"/>
                </a:solidFill>
                <a:cs typeface="Browallia New" panose="020B0604020202020204" pitchFamily="34" charset="-34"/>
              </a:rPr>
              <a:t>de </a:t>
            </a:r>
            <a:r>
              <a:rPr lang="es-ES" sz="1800" b="1" dirty="0" smtClean="0">
                <a:solidFill>
                  <a:srgbClr val="002060"/>
                </a:solidFill>
                <a:cs typeface="Browallia New" panose="020B0604020202020204" pitchFamily="34" charset="-34"/>
              </a:rPr>
              <a:t>juny </a:t>
            </a:r>
            <a:r>
              <a:rPr lang="es-ES" sz="1800" dirty="0" smtClean="0">
                <a:solidFill>
                  <a:srgbClr val="002060"/>
                </a:solidFill>
                <a:cs typeface="Browallia New" panose="020B0604020202020204" pitchFamily="34" charset="-34"/>
              </a:rPr>
              <a:t>-  </a:t>
            </a:r>
            <a:r>
              <a:rPr lang="es-ES" sz="1800" dirty="0">
                <a:solidFill>
                  <a:srgbClr val="002060"/>
                </a:solidFill>
                <a:cs typeface="Browallia New" panose="020B0604020202020204" pitchFamily="34" charset="-34"/>
              </a:rPr>
              <a:t>Jornada d’Apostolat Seglar. </a:t>
            </a:r>
            <a:r>
              <a:rPr lang="es-ES" sz="1800" i="1" dirty="0">
                <a:solidFill>
                  <a:srgbClr val="002060"/>
                </a:solidFill>
                <a:cs typeface="Browallia New" panose="020B0604020202020204" pitchFamily="34" charset="-34"/>
              </a:rPr>
              <a:t>Aportacions al Pla Pastoral Diocesà</a:t>
            </a:r>
            <a:endParaRPr lang="ca-ES" sz="1800" i="1" dirty="0">
              <a:solidFill>
                <a:srgbClr val="002060"/>
              </a:solidFill>
              <a:cs typeface="Browallia New" panose="020B0604020202020204" pitchFamily="34" charset="-34"/>
            </a:endParaRPr>
          </a:p>
          <a:p>
            <a:r>
              <a:rPr lang="es-ES" sz="1800" dirty="0" smtClean="0">
                <a:solidFill>
                  <a:srgbClr val="002060"/>
                </a:solidFill>
                <a:cs typeface="Browallia New" panose="020B0604020202020204" pitchFamily="34" charset="-34"/>
              </a:rPr>
              <a:t>En desembre 2018 és dissolt el moviment i la junta de la entitat </a:t>
            </a:r>
            <a:r>
              <a:rPr lang="es-ES" sz="1800" b="1" dirty="0" smtClean="0">
                <a:solidFill>
                  <a:srgbClr val="002060"/>
                </a:solidFill>
                <a:cs typeface="Browallia New" panose="020B0604020202020204" pitchFamily="34" charset="-34"/>
              </a:rPr>
              <a:t>“Moviment Cristià de Mestres i Professors”</a:t>
            </a:r>
            <a:endParaRPr lang="es-ES" sz="1800" dirty="0" smtClean="0">
              <a:solidFill>
                <a:srgbClr val="002060"/>
              </a:solidFill>
              <a:cs typeface="Browallia New" panose="020B0604020202020204" pitchFamily="34" charset="-34"/>
            </a:endParaRPr>
          </a:p>
          <a:p>
            <a:r>
              <a:rPr lang="es-ES" sz="1800" b="1" dirty="0" smtClean="0">
                <a:solidFill>
                  <a:srgbClr val="002060"/>
                </a:solidFill>
                <a:cs typeface="Browallia New" panose="020B0604020202020204" pitchFamily="34" charset="-34"/>
              </a:rPr>
              <a:t>Visites a diferents entitats del FOCA per part del President.</a:t>
            </a:r>
          </a:p>
          <a:p>
            <a:pPr marL="0" indent="0">
              <a:buNone/>
            </a:pPr>
            <a:endParaRPr lang="ca-ES" sz="1800" i="1" dirty="0">
              <a:solidFill>
                <a:srgbClr val="002060"/>
              </a:solidFill>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894917931"/>
      </p:ext>
    </p:extLst>
  </p:cSld>
  <p:clrMapOvr>
    <a:masterClrMapping/>
  </p:clrMapOvr>
  <mc:AlternateContent xmlns:mc="http://schemas.openxmlformats.org/markup-compatibility/2006" xmlns:p14="http://schemas.microsoft.com/office/powerpoint/2010/main">
    <mc:Choice Requires="p14">
      <p:transition spd="slow" p14:dur="2000" advTm="5055"/>
    </mc:Choice>
    <mc:Fallback xmlns="">
      <p:transition spd="slow" advTm="505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628650" y="0"/>
            <a:ext cx="7886700" cy="1243013"/>
          </a:xfrm>
        </p:spPr>
        <p:txBody>
          <a:bodyPr/>
          <a:lstStyle/>
          <a:p>
            <a:pPr algn="ctr"/>
            <a:r>
              <a:rPr lang="es-ES_tradnl" sz="3600" b="1" dirty="0" smtClean="0">
                <a:solidFill>
                  <a:srgbClr val="002060"/>
                </a:solidFill>
              </a:rPr>
              <a:t>EXERCICI CURS 2018-19</a:t>
            </a:r>
            <a:br>
              <a:rPr lang="es-ES_tradnl" sz="3600" b="1" dirty="0" smtClean="0">
                <a:solidFill>
                  <a:srgbClr val="002060"/>
                </a:solidFill>
              </a:rPr>
            </a:br>
            <a:r>
              <a:rPr lang="ca-ES" sz="3200" b="1" dirty="0" smtClean="0">
                <a:solidFill>
                  <a:srgbClr val="C00000"/>
                </a:solidFill>
              </a:rPr>
              <a:t>Compte de Pèrdues i Guanys</a:t>
            </a:r>
            <a:endParaRPr lang="ca-ES" sz="3200" b="1" dirty="0">
              <a:solidFill>
                <a:srgbClr val="C00000"/>
              </a:solidFill>
            </a:endParaRPr>
          </a:p>
        </p:txBody>
      </p:sp>
      <p:sp>
        <p:nvSpPr>
          <p:cNvPr id="3" name="Contenidor de contingut 2"/>
          <p:cNvSpPr>
            <a:spLocks noGrp="1"/>
          </p:cNvSpPr>
          <p:nvPr>
            <p:ph idx="1"/>
          </p:nvPr>
        </p:nvSpPr>
        <p:spPr>
          <a:xfrm>
            <a:off x="421481" y="1243013"/>
            <a:ext cx="8301038" cy="5500687"/>
          </a:xfrm>
          <a:effectLst>
            <a:glow>
              <a:schemeClr val="accent1">
                <a:alpha val="40000"/>
              </a:schemeClr>
            </a:glow>
          </a:effectLst>
        </p:spPr>
        <p:txBody>
          <a:bodyPr>
            <a:noAutofit/>
          </a:bodyPr>
          <a:lstStyle/>
          <a:p>
            <a:pPr>
              <a:buFont typeface="Wingdings" panose="05000000000000000000" pitchFamily="2" charset="2"/>
              <a:buChar char="Ø"/>
              <a:tabLst>
                <a:tab pos="3411538" algn="l"/>
              </a:tabLst>
            </a:pPr>
            <a:r>
              <a:rPr lang="ca-ES" sz="1800" b="1" dirty="0" smtClean="0">
                <a:solidFill>
                  <a:schemeClr val="accent5">
                    <a:lumMod val="50000"/>
                  </a:schemeClr>
                </a:solidFill>
              </a:rPr>
              <a:t>INGRESSOS per quotes entitats	.....................	               	750,00€</a:t>
            </a:r>
          </a:p>
          <a:p>
            <a:pPr>
              <a:buFont typeface="Wingdings" panose="05000000000000000000" pitchFamily="2" charset="2"/>
              <a:buChar char="Ø"/>
              <a:tabLst>
                <a:tab pos="3411538" algn="l"/>
              </a:tabLst>
            </a:pPr>
            <a:r>
              <a:rPr lang="ca-ES" sz="1800" b="1" dirty="0" smtClean="0">
                <a:solidFill>
                  <a:schemeClr val="accent5">
                    <a:lumMod val="50000"/>
                  </a:schemeClr>
                </a:solidFill>
              </a:rPr>
              <a:t>DESPESES:</a:t>
            </a:r>
          </a:p>
          <a:p>
            <a:pPr marL="0" indent="0">
              <a:buNone/>
              <a:tabLst>
                <a:tab pos="3411538" algn="l"/>
              </a:tabLst>
            </a:pPr>
            <a:endParaRPr lang="ca-ES" sz="1800" b="1" dirty="0" smtClean="0">
              <a:solidFill>
                <a:schemeClr val="accent5">
                  <a:lumMod val="50000"/>
                </a:schemeClr>
              </a:solidFill>
            </a:endParaRPr>
          </a:p>
          <a:p>
            <a:pPr lvl="1">
              <a:tabLst>
                <a:tab pos="3411538" algn="l"/>
              </a:tabLst>
            </a:pPr>
            <a:r>
              <a:rPr lang="ca-ES" sz="1800" b="1" dirty="0" smtClean="0">
                <a:solidFill>
                  <a:schemeClr val="accent5">
                    <a:lumMod val="50000"/>
                  </a:schemeClr>
                </a:solidFill>
              </a:rPr>
              <a:t>Lloguer, consum electricitat, aigua</a:t>
            </a:r>
          </a:p>
          <a:p>
            <a:pPr marL="457200" lvl="1" indent="0">
              <a:buNone/>
              <a:tabLst>
                <a:tab pos="3411538" algn="l"/>
                <a:tab pos="5556250" algn="l"/>
              </a:tabLst>
            </a:pPr>
            <a:r>
              <a:rPr lang="ca-ES" sz="1800" b="1" dirty="0" smtClean="0">
                <a:solidFill>
                  <a:schemeClr val="accent5">
                    <a:lumMod val="50000"/>
                  </a:schemeClr>
                </a:solidFill>
              </a:rPr>
              <a:t>       manteniment ascensor	.....................	393,60</a:t>
            </a:r>
          </a:p>
          <a:p>
            <a:pPr lvl="1">
              <a:tabLst>
                <a:tab pos="3411538" algn="l"/>
                <a:tab pos="5556250" algn="l"/>
              </a:tabLst>
            </a:pPr>
            <a:r>
              <a:rPr lang="ca-ES" sz="1800" b="1" dirty="0" smtClean="0">
                <a:solidFill>
                  <a:schemeClr val="accent5">
                    <a:lumMod val="50000"/>
                  </a:schemeClr>
                </a:solidFill>
              </a:rPr>
              <a:t>Neteja	.....................	263,33</a:t>
            </a:r>
          </a:p>
          <a:p>
            <a:pPr lvl="1">
              <a:tabLst>
                <a:tab pos="3411538" algn="l"/>
                <a:tab pos="5556250" algn="l"/>
              </a:tabLst>
            </a:pPr>
            <a:r>
              <a:rPr lang="ca-ES" sz="1800" b="1" dirty="0" smtClean="0">
                <a:solidFill>
                  <a:schemeClr val="accent5">
                    <a:lumMod val="50000"/>
                  </a:schemeClr>
                </a:solidFill>
              </a:rPr>
              <a:t>Manteniment web i</a:t>
            </a:r>
          </a:p>
          <a:p>
            <a:pPr marL="457200" lvl="1" indent="0">
              <a:buNone/>
              <a:tabLst>
                <a:tab pos="3411538" algn="l"/>
                <a:tab pos="5556250" algn="l"/>
              </a:tabLst>
            </a:pPr>
            <a:r>
              <a:rPr lang="ca-ES" sz="1800" b="1" dirty="0">
                <a:solidFill>
                  <a:schemeClr val="accent5">
                    <a:lumMod val="50000"/>
                  </a:schemeClr>
                </a:solidFill>
              </a:rPr>
              <a:t> </a:t>
            </a:r>
            <a:r>
              <a:rPr lang="ca-ES" sz="1800" b="1" dirty="0" smtClean="0">
                <a:solidFill>
                  <a:schemeClr val="accent5">
                    <a:lumMod val="50000"/>
                  </a:schemeClr>
                </a:solidFill>
              </a:rPr>
              <a:t>     serveis informàtics</a:t>
            </a:r>
            <a:r>
              <a:rPr lang="ca-ES" sz="1800" b="1" dirty="0">
                <a:solidFill>
                  <a:schemeClr val="accent5">
                    <a:lumMod val="50000"/>
                  </a:schemeClr>
                </a:solidFill>
              </a:rPr>
              <a:t>	</a:t>
            </a:r>
            <a:r>
              <a:rPr lang="ca-ES" sz="1800" b="1" dirty="0" smtClean="0">
                <a:solidFill>
                  <a:schemeClr val="accent5">
                    <a:lumMod val="50000"/>
                  </a:schemeClr>
                </a:solidFill>
              </a:rPr>
              <a:t>.....................	389,79</a:t>
            </a:r>
            <a:endParaRPr lang="ca-ES" sz="1800" b="1" dirty="0">
              <a:solidFill>
                <a:schemeClr val="accent5">
                  <a:lumMod val="50000"/>
                </a:schemeClr>
              </a:solidFill>
            </a:endParaRPr>
          </a:p>
          <a:p>
            <a:pPr lvl="1">
              <a:tabLst>
                <a:tab pos="3411538" algn="l"/>
                <a:tab pos="5556250" algn="l"/>
              </a:tabLst>
            </a:pPr>
            <a:r>
              <a:rPr lang="ca-ES" sz="1800" b="1" dirty="0" smtClean="0">
                <a:solidFill>
                  <a:schemeClr val="accent5">
                    <a:lumMod val="50000"/>
                  </a:schemeClr>
                </a:solidFill>
              </a:rPr>
              <a:t>Trameses	.....................	  19,64</a:t>
            </a:r>
          </a:p>
          <a:p>
            <a:pPr lvl="1">
              <a:tabLst>
                <a:tab pos="3411538" algn="l"/>
                <a:tab pos="5556250" algn="l"/>
              </a:tabLst>
            </a:pPr>
            <a:r>
              <a:rPr lang="ca-ES" sz="1800" b="1" dirty="0" smtClean="0">
                <a:solidFill>
                  <a:schemeClr val="accent5">
                    <a:lumMod val="50000"/>
                  </a:schemeClr>
                </a:solidFill>
              </a:rPr>
              <a:t>Material oficina	.....................	    5,12</a:t>
            </a:r>
          </a:p>
          <a:p>
            <a:pPr lvl="1">
              <a:tabLst>
                <a:tab pos="3411538" algn="l"/>
                <a:tab pos="5556250" algn="l"/>
              </a:tabLst>
            </a:pPr>
            <a:r>
              <a:rPr lang="ca-ES" sz="1800" b="1" dirty="0" smtClean="0">
                <a:solidFill>
                  <a:schemeClr val="accent5">
                    <a:lumMod val="50000"/>
                  </a:schemeClr>
                </a:solidFill>
              </a:rPr>
              <a:t>Fotocòpies	.....................	  24,22</a:t>
            </a:r>
          </a:p>
          <a:p>
            <a:pPr lvl="1">
              <a:tabLst>
                <a:tab pos="3411538" algn="l"/>
                <a:tab pos="5556250" algn="l"/>
              </a:tabLst>
            </a:pPr>
            <a:r>
              <a:rPr lang="ca-ES" sz="1800" b="1" dirty="0" smtClean="0">
                <a:solidFill>
                  <a:schemeClr val="accent5">
                    <a:lumMod val="50000"/>
                  </a:schemeClr>
                </a:solidFill>
              </a:rPr>
              <a:t>Despeses Assemblea i </a:t>
            </a:r>
          </a:p>
          <a:p>
            <a:pPr marL="457200" lvl="1" indent="0">
              <a:buNone/>
              <a:tabLst>
                <a:tab pos="3411538" algn="l"/>
                <a:tab pos="5556250" algn="l"/>
              </a:tabLst>
            </a:pPr>
            <a:r>
              <a:rPr lang="ca-ES" sz="1800" b="1" dirty="0">
                <a:solidFill>
                  <a:schemeClr val="accent5">
                    <a:lumMod val="50000"/>
                  </a:schemeClr>
                </a:solidFill>
              </a:rPr>
              <a:t> </a:t>
            </a:r>
            <a:r>
              <a:rPr lang="ca-ES" sz="1800" b="1" dirty="0" smtClean="0">
                <a:solidFill>
                  <a:schemeClr val="accent5">
                    <a:lumMod val="50000"/>
                  </a:schemeClr>
                </a:solidFill>
              </a:rPr>
              <a:t>     representació	.....................	  32,50</a:t>
            </a:r>
          </a:p>
          <a:p>
            <a:pPr marL="457200" lvl="1" indent="0" defTabSz="808038">
              <a:buNone/>
              <a:tabLst>
                <a:tab pos="3411538" algn="l"/>
                <a:tab pos="5381625" algn="l"/>
                <a:tab pos="5556250" algn="l"/>
              </a:tabLst>
            </a:pPr>
            <a:r>
              <a:rPr lang="ca-ES" sz="1800" b="1" dirty="0">
                <a:solidFill>
                  <a:schemeClr val="accent5">
                    <a:lumMod val="50000"/>
                  </a:schemeClr>
                </a:solidFill>
              </a:rPr>
              <a:t> </a:t>
            </a:r>
            <a:r>
              <a:rPr lang="ca-ES" sz="1800" b="1" dirty="0" smtClean="0">
                <a:solidFill>
                  <a:schemeClr val="accent5">
                    <a:lumMod val="50000"/>
                  </a:schemeClr>
                </a:solidFill>
              </a:rPr>
              <a:t>                  TOTAL DESPESES ............................... 	1.128,20</a:t>
            </a:r>
          </a:p>
          <a:p>
            <a:pPr marL="457200" lvl="1" indent="0">
              <a:buNone/>
            </a:pPr>
            <a:endParaRPr lang="ca-ES" sz="1800" b="1" dirty="0">
              <a:solidFill>
                <a:schemeClr val="accent5">
                  <a:lumMod val="50000"/>
                </a:schemeClr>
              </a:solidFill>
            </a:endParaRPr>
          </a:p>
          <a:p>
            <a:pPr lvl="1">
              <a:buFont typeface="Wingdings" panose="05000000000000000000" pitchFamily="2" charset="2"/>
              <a:buChar char="Ø"/>
            </a:pPr>
            <a:r>
              <a:rPr lang="ca-ES" sz="1800" b="1" dirty="0" smtClean="0">
                <a:solidFill>
                  <a:schemeClr val="accent5">
                    <a:lumMod val="50000"/>
                  </a:schemeClr>
                </a:solidFill>
              </a:rPr>
              <a:t>RESULTAT EXERCICI   .............................................................</a:t>
            </a:r>
            <a:r>
              <a:rPr lang="ca-ES" sz="1800" b="1" dirty="0" smtClean="0"/>
              <a:t>	</a:t>
            </a:r>
            <a:r>
              <a:rPr lang="ca-ES" sz="1800" b="1" dirty="0" smtClean="0">
                <a:solidFill>
                  <a:srgbClr val="C00000"/>
                </a:solidFill>
              </a:rPr>
              <a:t>-378,20€</a:t>
            </a:r>
            <a:endParaRPr lang="ca-ES" sz="1800" b="1" dirty="0">
              <a:solidFill>
                <a:srgbClr val="C00000"/>
              </a:solidFill>
            </a:endParaRPr>
          </a:p>
          <a:p>
            <a:pPr lvl="1"/>
            <a:endParaRPr lang="ca-ES" sz="2000" dirty="0"/>
          </a:p>
          <a:p>
            <a:pPr lvl="1"/>
            <a:endParaRPr lang="ca-ES" sz="1800" dirty="0"/>
          </a:p>
          <a:p>
            <a:pPr lvl="1"/>
            <a:endParaRPr lang="ca-ES" sz="1600" dirty="0"/>
          </a:p>
          <a:p>
            <a:pPr marL="457200" lvl="1" indent="0">
              <a:buNone/>
            </a:pPr>
            <a:r>
              <a:rPr lang="ca-ES" sz="1300" dirty="0" smtClean="0"/>
              <a:t>.</a:t>
            </a:r>
          </a:p>
          <a:p>
            <a:pPr marL="457200" lvl="1" indent="0">
              <a:buNone/>
            </a:pPr>
            <a:endParaRPr lang="ca-ES" sz="1000" dirty="0" smtClean="0"/>
          </a:p>
          <a:p>
            <a:pPr lvl="1"/>
            <a:endParaRPr lang="ca-ES" sz="1000" dirty="0" smtClean="0"/>
          </a:p>
          <a:p>
            <a:pPr marL="0" indent="0">
              <a:buNone/>
            </a:pPr>
            <a:endParaRPr lang="ca-ES" sz="1400" b="1" dirty="0" smtClean="0"/>
          </a:p>
          <a:p>
            <a:pPr marL="0" indent="0">
              <a:buNone/>
            </a:pPr>
            <a:endParaRPr lang="ca-ES" sz="1400" dirty="0" smtClean="0"/>
          </a:p>
        </p:txBody>
      </p:sp>
    </p:spTree>
    <p:extLst>
      <p:ext uri="{BB962C8B-B14F-4D97-AF65-F5344CB8AC3E}">
        <p14:creationId xmlns:p14="http://schemas.microsoft.com/office/powerpoint/2010/main" val="1086652246"/>
      </p:ext>
    </p:extLst>
  </p:cSld>
  <p:clrMapOvr>
    <a:masterClrMapping/>
  </p:clrMapOvr>
  <mc:AlternateContent xmlns:mc="http://schemas.openxmlformats.org/markup-compatibility/2006" xmlns:p14="http://schemas.microsoft.com/office/powerpoint/2010/main">
    <mc:Choice Requires="p14">
      <p:transition spd="slow" p14:dur="2000" advTm="4984"/>
    </mc:Choice>
    <mc:Fallback xmlns="">
      <p:transition spd="slow" advTm="498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230661" y="156517"/>
            <a:ext cx="8484973" cy="923330"/>
          </a:xfrm>
          <a:prstGeom prst="rect">
            <a:avLst/>
          </a:prstGeom>
          <a:noFill/>
        </p:spPr>
        <p:txBody>
          <a:bodyPr wrap="square" rtlCol="0">
            <a:spAutoFit/>
          </a:bodyPr>
          <a:lstStyle/>
          <a:p>
            <a:endParaRPr lang="ca-ES" dirty="0" smtClean="0"/>
          </a:p>
          <a:p>
            <a:endParaRPr lang="ca-ES" dirty="0"/>
          </a:p>
          <a:p>
            <a:endParaRPr lang="ca-ES" dirty="0"/>
          </a:p>
        </p:txBody>
      </p:sp>
      <p:sp>
        <p:nvSpPr>
          <p:cNvPr id="6" name="Rectangle 2"/>
          <p:cNvSpPr>
            <a:spLocks noGrp="1" noChangeArrowheads="1"/>
          </p:cNvSpPr>
          <p:nvPr>
            <p:ph type="ctrTitle"/>
          </p:nvPr>
        </p:nvSpPr>
        <p:spPr>
          <a:xfrm>
            <a:off x="397240" y="156517"/>
            <a:ext cx="8151813" cy="965372"/>
          </a:xfrm>
        </p:spPr>
        <p:txBody>
          <a:bodyPr/>
          <a:lstStyle/>
          <a:p>
            <a:pPr algn="ctr" eaLnBrk="1" hangingPunct="1"/>
            <a:r>
              <a:rPr lang="ca-ES" altLang="ca-ES" sz="3400" b="1" dirty="0" smtClean="0">
                <a:solidFill>
                  <a:srgbClr val="002060"/>
                </a:solidFill>
                <a:latin typeface="+mn-lt"/>
              </a:rPr>
              <a:t>PROPOSTA</a:t>
            </a:r>
            <a:br>
              <a:rPr lang="ca-ES" altLang="ca-ES" sz="3400" b="1" dirty="0" smtClean="0">
                <a:solidFill>
                  <a:srgbClr val="002060"/>
                </a:solidFill>
                <a:latin typeface="+mn-lt"/>
              </a:rPr>
            </a:br>
            <a:r>
              <a:rPr lang="ca-ES" altLang="ca-ES" sz="2400" b="1" dirty="0" smtClean="0">
                <a:solidFill>
                  <a:srgbClr val="002060"/>
                </a:solidFill>
                <a:latin typeface="+mn-lt"/>
              </a:rPr>
              <a:t>Curs 2019-2020</a:t>
            </a:r>
            <a:endParaRPr lang="ca-ES" altLang="ca-ES" sz="3400" b="1" dirty="0">
              <a:solidFill>
                <a:srgbClr val="002060"/>
              </a:solidFill>
              <a:latin typeface="+mn-lt"/>
            </a:endParaRPr>
          </a:p>
        </p:txBody>
      </p:sp>
      <p:sp>
        <p:nvSpPr>
          <p:cNvPr id="7" name="Rectangle 3"/>
          <p:cNvSpPr>
            <a:spLocks noGrp="1" noChangeArrowheads="1"/>
          </p:cNvSpPr>
          <p:nvPr>
            <p:ph type="subTitle" idx="1"/>
          </p:nvPr>
        </p:nvSpPr>
        <p:spPr>
          <a:xfrm>
            <a:off x="502508" y="1506890"/>
            <a:ext cx="8046545" cy="5148650"/>
          </a:xfrm>
        </p:spPr>
        <p:txBody>
          <a:bodyPr rtlCol="0">
            <a:normAutofit/>
          </a:bodyPr>
          <a:lstStyle/>
          <a:p>
            <a:pPr algn="just" eaLnBrk="1" fontAlgn="auto" hangingPunct="1">
              <a:spcAft>
                <a:spcPts val="0"/>
              </a:spcAft>
              <a:defRPr/>
            </a:pPr>
            <a:r>
              <a:rPr lang="ca-ES" altLang="ca-ES" sz="2000" dirty="0" smtClean="0">
                <a:solidFill>
                  <a:srgbClr val="002060"/>
                </a:solidFill>
                <a:latin typeface="Cambria" panose="02040503050406030204" pitchFamily="18" charset="0"/>
              </a:rPr>
              <a:t>Una proposta sobre 3 eixos:</a:t>
            </a:r>
          </a:p>
          <a:p>
            <a:pPr marL="342900" indent="-342900" algn="just" eaLnBrk="1" fontAlgn="auto" hangingPunct="1">
              <a:lnSpc>
                <a:spcPct val="150000"/>
              </a:lnSpc>
              <a:spcAft>
                <a:spcPts val="0"/>
              </a:spcAft>
              <a:buFont typeface="+mj-lt"/>
              <a:buAutoNum type="arabicPeriod"/>
              <a:defRPr/>
            </a:pPr>
            <a:r>
              <a:rPr lang="ca-ES" altLang="ca-ES" sz="1800" dirty="0" smtClean="0">
                <a:solidFill>
                  <a:srgbClr val="002060"/>
                </a:solidFill>
                <a:latin typeface="Cambria" panose="02040503050406030204" pitchFamily="18" charset="0"/>
              </a:rPr>
              <a:t>COMUNIÓ</a:t>
            </a:r>
          </a:p>
          <a:p>
            <a:pPr algn="just" eaLnBrk="1" fontAlgn="auto" hangingPunct="1">
              <a:spcAft>
                <a:spcPts val="0"/>
              </a:spcAft>
              <a:defRPr/>
            </a:pPr>
            <a:r>
              <a:rPr lang="ca-ES" altLang="ca-ES" sz="1800" dirty="0">
                <a:solidFill>
                  <a:srgbClr val="002060"/>
                </a:solidFill>
                <a:latin typeface="Cambria" panose="02040503050406030204" pitchFamily="18" charset="0"/>
              </a:rPr>
              <a:t>	</a:t>
            </a:r>
            <a:r>
              <a:rPr lang="ca-ES" altLang="ca-ES" sz="1800" dirty="0" smtClean="0">
                <a:solidFill>
                  <a:srgbClr val="002060"/>
                </a:solidFill>
                <a:latin typeface="Cambria" panose="02040503050406030204" pitchFamily="18" charset="0"/>
              </a:rPr>
              <a:t>Continuar visitant les entitats</a:t>
            </a:r>
          </a:p>
          <a:p>
            <a:pPr algn="just" eaLnBrk="1" fontAlgn="auto" hangingPunct="1">
              <a:spcAft>
                <a:spcPts val="0"/>
              </a:spcAft>
              <a:defRPr/>
            </a:pPr>
            <a:r>
              <a:rPr lang="ca-ES" altLang="ca-ES" sz="1800" dirty="0">
                <a:solidFill>
                  <a:srgbClr val="002060"/>
                </a:solidFill>
                <a:latin typeface="Cambria" panose="02040503050406030204" pitchFamily="18" charset="0"/>
              </a:rPr>
              <a:t>	</a:t>
            </a:r>
            <a:r>
              <a:rPr lang="ca-ES" altLang="ca-ES" sz="1800" dirty="0" smtClean="0">
                <a:solidFill>
                  <a:srgbClr val="002060"/>
                </a:solidFill>
                <a:latin typeface="Cambria" panose="02040503050406030204" pitchFamily="18" charset="0"/>
              </a:rPr>
              <a:t>Reunions de la Junta</a:t>
            </a:r>
          </a:p>
          <a:p>
            <a:pPr marL="342900" indent="-342900" algn="just" eaLnBrk="1" fontAlgn="auto" hangingPunct="1">
              <a:lnSpc>
                <a:spcPct val="150000"/>
              </a:lnSpc>
              <a:spcAft>
                <a:spcPts val="0"/>
              </a:spcAft>
              <a:buAutoNum type="arabicPeriod" startAt="2"/>
              <a:defRPr/>
            </a:pPr>
            <a:r>
              <a:rPr lang="ca-ES" altLang="ca-ES" sz="1800" dirty="0" smtClean="0">
                <a:solidFill>
                  <a:srgbClr val="002060"/>
                </a:solidFill>
                <a:latin typeface="Cambria" panose="02040503050406030204" pitchFamily="18" charset="0"/>
              </a:rPr>
              <a:t>DIOCESANEITAT</a:t>
            </a:r>
          </a:p>
          <a:p>
            <a:pPr algn="just" eaLnBrk="1" fontAlgn="auto" hangingPunct="1">
              <a:spcAft>
                <a:spcPts val="0"/>
              </a:spcAft>
              <a:defRPr/>
            </a:pPr>
            <a:r>
              <a:rPr lang="ca-ES" altLang="ca-ES" sz="1800" dirty="0">
                <a:solidFill>
                  <a:srgbClr val="002060"/>
                </a:solidFill>
                <a:latin typeface="Cambria" panose="02040503050406030204" pitchFamily="18" charset="0"/>
              </a:rPr>
              <a:t>	</a:t>
            </a:r>
            <a:r>
              <a:rPr lang="ca-ES" altLang="ca-ES" sz="1800" dirty="0" smtClean="0">
                <a:solidFill>
                  <a:srgbClr val="002060"/>
                </a:solidFill>
                <a:latin typeface="Cambria" panose="02040503050406030204" pitchFamily="18" charset="0"/>
              </a:rPr>
              <a:t>Pla Pastoral</a:t>
            </a:r>
          </a:p>
          <a:p>
            <a:pPr algn="just" eaLnBrk="1" fontAlgn="auto" hangingPunct="1">
              <a:spcAft>
                <a:spcPts val="0"/>
              </a:spcAft>
              <a:defRPr/>
            </a:pPr>
            <a:r>
              <a:rPr lang="ca-ES" altLang="ca-ES" sz="1800" dirty="0">
                <a:solidFill>
                  <a:srgbClr val="002060"/>
                </a:solidFill>
                <a:latin typeface="Cambria" panose="02040503050406030204" pitchFamily="18" charset="0"/>
              </a:rPr>
              <a:t>	</a:t>
            </a:r>
            <a:r>
              <a:rPr lang="ca-ES" altLang="ca-ES" sz="1800" dirty="0" smtClean="0">
                <a:solidFill>
                  <a:srgbClr val="002060"/>
                </a:solidFill>
                <a:latin typeface="Cambria" panose="02040503050406030204" pitchFamily="18" charset="0"/>
              </a:rPr>
              <a:t>Crus d’acompanyament</a:t>
            </a:r>
          </a:p>
          <a:p>
            <a:pPr algn="just" eaLnBrk="1" fontAlgn="auto" hangingPunct="1">
              <a:spcAft>
                <a:spcPts val="0"/>
              </a:spcAft>
              <a:defRPr/>
            </a:pPr>
            <a:r>
              <a:rPr lang="ca-ES" altLang="ca-ES" sz="1800" dirty="0">
                <a:solidFill>
                  <a:srgbClr val="002060"/>
                </a:solidFill>
                <a:latin typeface="Cambria" panose="02040503050406030204" pitchFamily="18" charset="0"/>
              </a:rPr>
              <a:t>	</a:t>
            </a:r>
            <a:r>
              <a:rPr lang="ca-ES" altLang="ca-ES" sz="1800" dirty="0" smtClean="0">
                <a:solidFill>
                  <a:srgbClr val="002060"/>
                </a:solidFill>
                <a:latin typeface="Cambria" panose="02040503050406030204" pitchFamily="18" charset="0"/>
              </a:rPr>
              <a:t>Congrés de laics</a:t>
            </a:r>
          </a:p>
          <a:p>
            <a:pPr marL="342900" indent="-342900" algn="just" eaLnBrk="1" fontAlgn="auto" hangingPunct="1">
              <a:lnSpc>
                <a:spcPct val="150000"/>
              </a:lnSpc>
              <a:spcAft>
                <a:spcPts val="0"/>
              </a:spcAft>
              <a:buAutoNum type="arabicPeriod" startAt="3"/>
              <a:defRPr/>
            </a:pPr>
            <a:r>
              <a:rPr lang="ca-ES" altLang="ca-ES" sz="1800" dirty="0" smtClean="0">
                <a:solidFill>
                  <a:srgbClr val="002060"/>
                </a:solidFill>
                <a:latin typeface="Cambria" panose="02040503050406030204" pitchFamily="18" charset="0"/>
              </a:rPr>
              <a:t>SOLIDARITAT I FRATERNITAT</a:t>
            </a:r>
          </a:p>
          <a:p>
            <a:pPr lvl="1" algn="just">
              <a:defRPr/>
            </a:pPr>
            <a:r>
              <a:rPr lang="ca-ES" altLang="ca-ES" sz="1800" dirty="0" smtClean="0">
                <a:solidFill>
                  <a:srgbClr val="002060"/>
                </a:solidFill>
                <a:latin typeface="Cambria" panose="02040503050406030204" pitchFamily="18" charset="0"/>
              </a:rPr>
              <a:t>Economia</a:t>
            </a:r>
          </a:p>
          <a:p>
            <a:pPr lvl="1" algn="just">
              <a:defRPr/>
            </a:pPr>
            <a:r>
              <a:rPr lang="ca-ES" altLang="ca-ES" sz="1800" dirty="0" smtClean="0">
                <a:solidFill>
                  <a:srgbClr val="002060"/>
                </a:solidFill>
                <a:latin typeface="Cambria" panose="02040503050406030204" pitchFamily="18" charset="0"/>
              </a:rPr>
              <a:t>Suport al Secretariat diocesà i a la delegació de l’Apostolat Seglar en les seves propostes</a:t>
            </a:r>
          </a:p>
          <a:p>
            <a:pPr lvl="1" algn="just">
              <a:defRPr/>
            </a:pPr>
            <a:endParaRPr lang="ca-ES" altLang="ca-ES" sz="1400" dirty="0">
              <a:solidFill>
                <a:srgbClr val="002060"/>
              </a:solidFill>
              <a:latin typeface="Perpetua" panose="02020502060401020303" pitchFamily="18" charset="0"/>
            </a:endParaRPr>
          </a:p>
          <a:p>
            <a:pPr marL="342900" indent="-342900" algn="l" eaLnBrk="1" fontAlgn="auto" hangingPunct="1">
              <a:spcAft>
                <a:spcPts val="0"/>
              </a:spcAft>
              <a:buFont typeface="+mj-lt"/>
              <a:buAutoNum type="alphaLcParenR"/>
              <a:defRPr/>
            </a:pPr>
            <a:endParaRPr lang="ca-ES" altLang="ca-ES" sz="1800" dirty="0" smtClean="0">
              <a:latin typeface="Corbel" panose="020B0503020204020204" pitchFamily="34" charset="0"/>
            </a:endParaRPr>
          </a:p>
          <a:p>
            <a:pPr marL="342900" indent="-342900" algn="l" eaLnBrk="1" fontAlgn="auto" hangingPunct="1">
              <a:spcAft>
                <a:spcPts val="0"/>
              </a:spcAft>
              <a:buFont typeface="+mj-lt"/>
              <a:buAutoNum type="alphaLcParenR"/>
              <a:defRPr/>
            </a:pPr>
            <a:endParaRPr lang="ca-ES" altLang="ca-ES" sz="1800" dirty="0" smtClean="0">
              <a:latin typeface="Corbel" panose="020B0503020204020204" pitchFamily="34" charset="0"/>
            </a:endParaRPr>
          </a:p>
          <a:p>
            <a:pPr algn="l" eaLnBrk="1" fontAlgn="auto" hangingPunct="1">
              <a:spcAft>
                <a:spcPts val="0"/>
              </a:spcAft>
              <a:buFont typeface="Wingdings 3" charset="2"/>
              <a:buNone/>
              <a:defRPr/>
            </a:pPr>
            <a:endParaRPr lang="ca-ES" altLang="ca-ES" sz="1800" dirty="0">
              <a:latin typeface="Corbel" panose="020B0503020204020204" pitchFamily="34" charset="0"/>
            </a:endParaRPr>
          </a:p>
        </p:txBody>
      </p:sp>
    </p:spTree>
    <p:custDataLst>
      <p:tags r:id="rId1"/>
    </p:custDataLst>
    <p:extLst>
      <p:ext uri="{BB962C8B-B14F-4D97-AF65-F5344CB8AC3E}">
        <p14:creationId xmlns:p14="http://schemas.microsoft.com/office/powerpoint/2010/main" val="3601805016"/>
      </p:ext>
    </p:extLst>
  </p:cSld>
  <p:clrMapOvr>
    <a:masterClrMapping/>
  </p:clrMapOvr>
  <mc:AlternateContent xmlns:mc="http://schemas.openxmlformats.org/markup-compatibility/2006" xmlns:p14="http://schemas.microsoft.com/office/powerpoint/2010/main">
    <mc:Choice Requires="p14">
      <p:transition spd="slow" p14:dur="1750" advTm="45040">
        <p:split dir="in"/>
      </p:transition>
    </mc:Choice>
    <mc:Fallback xmlns="">
      <p:transition spd="slow" advTm="4504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2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20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2000"/>
                                        <p:tgtEl>
                                          <p:spTgt spid="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2000"/>
                                        <p:tgtEl>
                                          <p:spTgt spid="7">
                                            <p:txEl>
                                              <p:pRg st="8" end="8"/>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2000"/>
                                        <p:tgtEl>
                                          <p:spTgt spid="7">
                                            <p:txEl>
                                              <p:pRg st="9" end="9"/>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animEffect transition="in" filter="fade">
                                      <p:cBhvr>
                                        <p:cTn id="63" dur="2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230661" y="156517"/>
            <a:ext cx="8484973" cy="923330"/>
          </a:xfrm>
          <a:prstGeom prst="rect">
            <a:avLst/>
          </a:prstGeom>
          <a:noFill/>
        </p:spPr>
        <p:txBody>
          <a:bodyPr wrap="square" rtlCol="0">
            <a:spAutoFit/>
          </a:bodyPr>
          <a:lstStyle/>
          <a:p>
            <a:endParaRPr lang="ca-ES" dirty="0" smtClean="0"/>
          </a:p>
          <a:p>
            <a:endParaRPr lang="ca-ES" dirty="0"/>
          </a:p>
          <a:p>
            <a:endParaRPr lang="ca-ES" dirty="0"/>
          </a:p>
        </p:txBody>
      </p:sp>
      <p:sp>
        <p:nvSpPr>
          <p:cNvPr id="6" name="Rectangle 2"/>
          <p:cNvSpPr>
            <a:spLocks noGrp="1" noChangeArrowheads="1"/>
          </p:cNvSpPr>
          <p:nvPr>
            <p:ph type="ctrTitle"/>
          </p:nvPr>
        </p:nvSpPr>
        <p:spPr>
          <a:xfrm>
            <a:off x="397240" y="0"/>
            <a:ext cx="8151813" cy="740298"/>
          </a:xfrm>
        </p:spPr>
        <p:txBody>
          <a:bodyPr>
            <a:normAutofit/>
          </a:bodyPr>
          <a:lstStyle/>
          <a:p>
            <a:pPr algn="ctr" eaLnBrk="1" hangingPunct="1"/>
            <a:r>
              <a:rPr lang="ca-ES" altLang="ca-ES" sz="3400" b="1" dirty="0" smtClean="0">
                <a:solidFill>
                  <a:srgbClr val="002060"/>
                </a:solidFill>
                <a:latin typeface="+mn-lt"/>
              </a:rPr>
              <a:t>MEDITACIÓ</a:t>
            </a:r>
            <a:endParaRPr lang="ca-ES" altLang="ca-ES" sz="3400" b="1" dirty="0">
              <a:solidFill>
                <a:srgbClr val="002060"/>
              </a:solidFill>
              <a:latin typeface="+mn-lt"/>
            </a:endParaRPr>
          </a:p>
        </p:txBody>
      </p:sp>
      <p:sp>
        <p:nvSpPr>
          <p:cNvPr id="7" name="Rectangle 3"/>
          <p:cNvSpPr>
            <a:spLocks noGrp="1" noChangeArrowheads="1"/>
          </p:cNvSpPr>
          <p:nvPr>
            <p:ph type="subTitle" idx="1"/>
          </p:nvPr>
        </p:nvSpPr>
        <p:spPr>
          <a:xfrm>
            <a:off x="335454" y="896815"/>
            <a:ext cx="8380180" cy="5899639"/>
          </a:xfrm>
        </p:spPr>
        <p:txBody>
          <a:bodyPr rtlCol="0">
            <a:normAutofit fontScale="85000" lnSpcReduction="10000"/>
          </a:bodyPr>
          <a:lstStyle/>
          <a:p>
            <a:pPr algn="l">
              <a:spcAft>
                <a:spcPts val="1200"/>
              </a:spcAft>
            </a:pPr>
            <a:r>
              <a:rPr lang="ca-ES" sz="2200" b="1" i="1" dirty="0">
                <a:latin typeface="Bodoni MT" panose="02070603080606020203" pitchFamily="18" charset="0"/>
              </a:rPr>
              <a:t>De la segona carta de Sant Pau a </a:t>
            </a:r>
            <a:r>
              <a:rPr lang="ca-ES" sz="2200" b="1" i="1" dirty="0" smtClean="0">
                <a:latin typeface="Bodoni MT" panose="02070603080606020203" pitchFamily="18" charset="0"/>
              </a:rPr>
              <a:t>Timoteu</a:t>
            </a:r>
            <a:r>
              <a:rPr lang="ca-ES" sz="1800" i="1" dirty="0">
                <a:latin typeface="Bodoni MT" panose="02070603080606020203" pitchFamily="18" charset="0"/>
              </a:rPr>
              <a:t> </a:t>
            </a:r>
          </a:p>
          <a:p>
            <a:pPr>
              <a:lnSpc>
                <a:spcPct val="100000"/>
              </a:lnSpc>
              <a:spcBef>
                <a:spcPts val="1200"/>
              </a:spcBef>
              <a:spcAft>
                <a:spcPts val="1200"/>
              </a:spcAft>
            </a:pPr>
            <a:r>
              <a:rPr lang="ca-ES" dirty="0">
                <a:latin typeface="Bodoni MT" panose="02070603080606020203" pitchFamily="18" charset="0"/>
                <a:cs typeface="Andalus" panose="02020603050405020304" pitchFamily="18" charset="-78"/>
              </a:rPr>
              <a:t>Pau, apòstol de Jesucrist per voler de Déu,  enviat a anunciar la promesa  de la vida que hi ha en Jesucrist, a vosaltres fills estimats. Us desitjo la gràcia, la misericòrdia i la pau de part de Déu Pare i de Jesucrist, Senyor nostre.  </a:t>
            </a:r>
            <a:br>
              <a:rPr lang="ca-ES" dirty="0">
                <a:latin typeface="Bodoni MT" panose="02070603080606020203" pitchFamily="18" charset="0"/>
                <a:cs typeface="Andalus" panose="02020603050405020304" pitchFamily="18" charset="-78"/>
              </a:rPr>
            </a:br>
            <a:r>
              <a:rPr lang="ca-ES" dirty="0">
                <a:latin typeface="Bodoni MT" panose="02070603080606020203" pitchFamily="18" charset="0"/>
                <a:cs typeface="Andalus" panose="02020603050405020304" pitchFamily="18" charset="-78"/>
              </a:rPr>
              <a:t/>
            </a:r>
            <a:br>
              <a:rPr lang="ca-ES" dirty="0">
                <a:latin typeface="Bodoni MT" panose="02070603080606020203" pitchFamily="18" charset="0"/>
                <a:cs typeface="Andalus" panose="02020603050405020304" pitchFamily="18" charset="-78"/>
              </a:rPr>
            </a:br>
            <a:r>
              <a:rPr lang="ca-ES" dirty="0">
                <a:latin typeface="Bodoni MT" panose="02070603080606020203" pitchFamily="18" charset="0"/>
                <a:cs typeface="Andalus" panose="02020603050405020304" pitchFamily="18" charset="-78"/>
              </a:rPr>
              <a:t>Us recomano que procureu de revifar el do de Déu que heu rebut per la imposició de les meves mans.  Déu no ens ha donat un esperit de covardia,  sinó un esperit de fortalesa, d’amor i de seny.  Per tant, no us avergonyiu de donar testimoni de nostre Senyor.</a:t>
            </a:r>
          </a:p>
          <a:p>
            <a:pPr>
              <a:lnSpc>
                <a:spcPct val="100000"/>
              </a:lnSpc>
              <a:spcBef>
                <a:spcPts val="1200"/>
              </a:spcBef>
              <a:spcAft>
                <a:spcPts val="1200"/>
              </a:spcAft>
            </a:pPr>
            <a:r>
              <a:rPr lang="ca-ES" dirty="0">
                <a:latin typeface="Bodoni MT" panose="02070603080606020203" pitchFamily="18" charset="0"/>
                <a:cs typeface="Andalus" panose="02020603050405020304" pitchFamily="18" charset="-78"/>
              </a:rPr>
              <a:t>Ell ens ha salvat i ens ha cridat amb una vocació santa,  no en virtut de les nostres bones obres, sinó per la seva pròpia decisió i per la gràcia. Aquesta gràcia, ha estat revelada amb la manifestació de Jesucrist, el nostre salvador, que ha destituït la mort  i, per mitjà de l’evangeli, ha fet resplendir la vida i la immortalitat. Hem estat constituïts apòstols i mestres d’aquest evangeli.</a:t>
            </a:r>
          </a:p>
          <a:p>
            <a:pPr>
              <a:lnSpc>
                <a:spcPct val="100000"/>
              </a:lnSpc>
              <a:spcBef>
                <a:spcPts val="1200"/>
              </a:spcBef>
              <a:spcAft>
                <a:spcPts val="1200"/>
              </a:spcAft>
            </a:pPr>
            <a:r>
              <a:rPr lang="ca-ES" dirty="0">
                <a:latin typeface="Bodoni MT" panose="02070603080606020203" pitchFamily="18" charset="0"/>
                <a:cs typeface="Andalus" panose="02020603050405020304" pitchFamily="18" charset="-78"/>
              </a:rPr>
              <a:t>És per això que ho suporto tot i no me n’avergonyeixo del Crist. Sé en qui he cregut, i estic segur que és prou poderós per a guardar fins a l’últim dia el dipòsit de la fe que m’ha estat confiat.</a:t>
            </a:r>
            <a:r>
              <a:rPr lang="ca-ES" dirty="0">
                <a:latin typeface="Andalus" panose="02020603050405020304" pitchFamily="18" charset="-78"/>
                <a:cs typeface="Andalus" panose="02020603050405020304" pitchFamily="18" charset="-78"/>
              </a:rPr>
              <a:t>  </a:t>
            </a:r>
            <a:r>
              <a:rPr lang="ca-ES" sz="1800" dirty="0"/>
              <a:t/>
            </a:r>
            <a:br>
              <a:rPr lang="ca-ES" sz="1800" dirty="0"/>
            </a:br>
            <a:endParaRPr lang="ca-ES" sz="1800" dirty="0"/>
          </a:p>
        </p:txBody>
      </p:sp>
    </p:spTree>
    <p:custDataLst>
      <p:tags r:id="rId1"/>
    </p:custDataLst>
    <p:extLst>
      <p:ext uri="{BB962C8B-B14F-4D97-AF65-F5344CB8AC3E}">
        <p14:creationId xmlns:p14="http://schemas.microsoft.com/office/powerpoint/2010/main" val="3559008724"/>
      </p:ext>
    </p:extLst>
  </p:cSld>
  <p:clrMapOvr>
    <a:masterClrMapping/>
  </p:clrMapOvr>
  <mc:AlternateContent xmlns:mc="http://schemas.openxmlformats.org/markup-compatibility/2006" xmlns:p14="http://schemas.microsoft.com/office/powerpoint/2010/main">
    <mc:Choice Requires="p14">
      <p:transition spd="slow" p14:dur="1750" advTm="45040">
        <p:split dir="in"/>
      </p:transition>
    </mc:Choice>
    <mc:Fallback xmlns="">
      <p:transition spd="slow" advTm="4504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230661" y="156517"/>
            <a:ext cx="8484973" cy="923330"/>
          </a:xfrm>
          <a:prstGeom prst="rect">
            <a:avLst/>
          </a:prstGeom>
          <a:noFill/>
        </p:spPr>
        <p:txBody>
          <a:bodyPr wrap="square" rtlCol="0">
            <a:spAutoFit/>
          </a:bodyPr>
          <a:lstStyle/>
          <a:p>
            <a:endParaRPr lang="ca-ES" dirty="0" smtClean="0"/>
          </a:p>
          <a:p>
            <a:endParaRPr lang="ca-ES" dirty="0"/>
          </a:p>
          <a:p>
            <a:endParaRPr lang="ca-ES" dirty="0"/>
          </a:p>
        </p:txBody>
      </p:sp>
      <p:sp>
        <p:nvSpPr>
          <p:cNvPr id="6" name="Rectangle 2"/>
          <p:cNvSpPr>
            <a:spLocks noGrp="1" noChangeArrowheads="1"/>
          </p:cNvSpPr>
          <p:nvPr>
            <p:ph type="ctrTitle"/>
          </p:nvPr>
        </p:nvSpPr>
        <p:spPr>
          <a:xfrm>
            <a:off x="342900" y="156517"/>
            <a:ext cx="8372734" cy="1079616"/>
          </a:xfrm>
        </p:spPr>
        <p:txBody>
          <a:bodyPr>
            <a:normAutofit fontScale="90000"/>
          </a:bodyPr>
          <a:lstStyle/>
          <a:p>
            <a:pPr algn="ctr" eaLnBrk="1" hangingPunct="1"/>
            <a:r>
              <a:rPr lang="ca-ES" altLang="ca-ES" sz="3400" b="1" dirty="0" smtClean="0">
                <a:latin typeface="+mn-lt"/>
              </a:rPr>
              <a:t>PREGÀRIA</a:t>
            </a:r>
            <a:br>
              <a:rPr lang="ca-ES" altLang="ca-ES" sz="3400" b="1" dirty="0" smtClean="0">
                <a:latin typeface="+mn-lt"/>
              </a:rPr>
            </a:br>
            <a:r>
              <a:rPr lang="ca-ES" altLang="ca-ES" sz="2400" b="1" dirty="0" smtClean="0">
                <a:latin typeface="+mn-lt"/>
              </a:rPr>
              <a:t>“Senyor escolta nostres anhels, els nostres desitjos i les nostres esperances”</a:t>
            </a:r>
            <a:endParaRPr lang="ca-ES" altLang="ca-ES" sz="3400" b="1" dirty="0">
              <a:latin typeface="+mn-lt"/>
            </a:endParaRPr>
          </a:p>
        </p:txBody>
      </p:sp>
      <p:sp>
        <p:nvSpPr>
          <p:cNvPr id="7" name="Rectangle 3"/>
          <p:cNvSpPr>
            <a:spLocks noGrp="1" noChangeArrowheads="1"/>
          </p:cNvSpPr>
          <p:nvPr>
            <p:ph type="subTitle" idx="1"/>
          </p:nvPr>
        </p:nvSpPr>
        <p:spPr>
          <a:xfrm>
            <a:off x="342900" y="1457325"/>
            <a:ext cx="8372734" cy="5400675"/>
          </a:xfrm>
        </p:spPr>
        <p:txBody>
          <a:bodyPr rtlCol="0">
            <a:normAutofit fontScale="32500" lnSpcReduction="20000"/>
          </a:bodyPr>
          <a:lstStyle/>
          <a:p>
            <a:pPr marL="457200" lvl="0" indent="-457200" algn="just">
              <a:lnSpc>
                <a:spcPct val="120000"/>
              </a:lnSpc>
              <a:spcBef>
                <a:spcPts val="600"/>
              </a:spcBef>
              <a:spcAft>
                <a:spcPts val="600"/>
              </a:spcAft>
              <a:buFont typeface="Arial" panose="020B0604020202020204" pitchFamily="34" charset="0"/>
              <a:buChar char="•"/>
            </a:pPr>
            <a:r>
              <a:rPr lang="ca-ES" sz="5500" dirty="0" smtClean="0"/>
              <a:t>Que </a:t>
            </a:r>
            <a:r>
              <a:rPr lang="ca-ES" sz="5500" dirty="0"/>
              <a:t>tots els membres de grups parroquials i de moviments seglars visquem la vida cristiana i siguem signes del Regne de Déu.</a:t>
            </a:r>
          </a:p>
          <a:p>
            <a:pPr marL="457200" lvl="0" indent="-457200" algn="just">
              <a:lnSpc>
                <a:spcPct val="120000"/>
              </a:lnSpc>
              <a:spcBef>
                <a:spcPts val="600"/>
              </a:spcBef>
              <a:spcAft>
                <a:spcPts val="600"/>
              </a:spcAft>
              <a:buFont typeface="Arial" panose="020B0604020202020204" pitchFamily="34" charset="0"/>
              <a:buChar char="•"/>
            </a:pPr>
            <a:r>
              <a:rPr lang="ca-ES" sz="5500" dirty="0"/>
              <a:t>Que totes les comunitats cristianes estrenyin els vincles de comunió entre totes elles</a:t>
            </a:r>
          </a:p>
          <a:p>
            <a:pPr marL="457200" lvl="0" indent="-457200" algn="just">
              <a:lnSpc>
                <a:spcPct val="120000"/>
              </a:lnSpc>
              <a:spcBef>
                <a:spcPts val="600"/>
              </a:spcBef>
              <a:spcAft>
                <a:spcPts val="600"/>
              </a:spcAft>
              <a:buFont typeface="Arial" panose="020B0604020202020204" pitchFamily="34" charset="0"/>
              <a:buChar char="•"/>
            </a:pPr>
            <a:r>
              <a:rPr lang="ca-ES" sz="5500" dirty="0"/>
              <a:t>Anhelo una Església missionera i misericordiosa allunyada dels espais de confort</a:t>
            </a:r>
          </a:p>
          <a:p>
            <a:pPr marL="457200" lvl="0" indent="-457200" algn="just">
              <a:lnSpc>
                <a:spcPct val="120000"/>
              </a:lnSpc>
              <a:spcBef>
                <a:spcPts val="600"/>
              </a:spcBef>
              <a:spcAft>
                <a:spcPts val="600"/>
              </a:spcAft>
              <a:buFont typeface="Arial" panose="020B0604020202020204" pitchFamily="34" charset="0"/>
              <a:buChar char="•"/>
            </a:pPr>
            <a:r>
              <a:rPr lang="ca-ES" sz="5500" dirty="0"/>
              <a:t>Que les famílies cristianes visquin la seva vocació amb fidelitat i esdevinguin un símbol clar de l’amor de Crist a la seva Església.</a:t>
            </a:r>
          </a:p>
          <a:p>
            <a:pPr marL="457200" lvl="0" indent="-457200" algn="just">
              <a:lnSpc>
                <a:spcPct val="120000"/>
              </a:lnSpc>
              <a:spcBef>
                <a:spcPts val="600"/>
              </a:spcBef>
              <a:spcAft>
                <a:spcPts val="600"/>
              </a:spcAft>
              <a:buFont typeface="Arial" panose="020B0604020202020204" pitchFamily="34" charset="0"/>
              <a:buChar char="•"/>
            </a:pPr>
            <a:r>
              <a:rPr lang="ca-ES" sz="5500" dirty="0"/>
              <a:t>Que tots els que formen aquesta Església diocesana puguem ser veritables instruments d’evangelització en les fronteres del nostre país.</a:t>
            </a:r>
          </a:p>
          <a:p>
            <a:pPr marL="457200" lvl="0" indent="-457200" algn="just">
              <a:lnSpc>
                <a:spcPct val="120000"/>
              </a:lnSpc>
              <a:spcBef>
                <a:spcPts val="600"/>
              </a:spcBef>
              <a:spcAft>
                <a:spcPts val="600"/>
              </a:spcAft>
              <a:buFont typeface="Arial" panose="020B0604020202020204" pitchFamily="34" charset="0"/>
              <a:buChar char="•"/>
            </a:pPr>
            <a:r>
              <a:rPr lang="ca-ES" sz="5500" dirty="0"/>
              <a:t>Que l’amor de les parelles que s’esforcen per estimar-se cada dia més, sigui signe viu de l’amor de Jesús a l’Església.</a:t>
            </a:r>
          </a:p>
          <a:p>
            <a:pPr marL="457200" lvl="0" indent="-457200" algn="just">
              <a:lnSpc>
                <a:spcPct val="120000"/>
              </a:lnSpc>
              <a:spcBef>
                <a:spcPts val="600"/>
              </a:spcBef>
              <a:spcAft>
                <a:spcPts val="600"/>
              </a:spcAft>
              <a:buFont typeface="Arial" panose="020B0604020202020204" pitchFamily="34" charset="0"/>
              <a:buChar char="•"/>
            </a:pPr>
            <a:r>
              <a:rPr lang="ca-ES" sz="5500" dirty="0"/>
              <a:t>Que l’Esperit del Senyor ens il·lumini per ser veritable cos apostòlic per la missió i que Ell ens acompanyi per evangelitzar a tots els que pateixen.</a:t>
            </a:r>
          </a:p>
          <a:p>
            <a:pPr algn="l" eaLnBrk="1" fontAlgn="auto" hangingPunct="1">
              <a:spcAft>
                <a:spcPts val="0"/>
              </a:spcAft>
              <a:defRPr/>
            </a:pPr>
            <a:endParaRPr lang="ca-ES" altLang="ca-ES" dirty="0" smtClean="0">
              <a:latin typeface="Angsana New" panose="02020603050405020304" pitchFamily="18" charset="-34"/>
              <a:cs typeface="Angsana New" panose="02020603050405020304" pitchFamily="18" charset="-34"/>
            </a:endParaRPr>
          </a:p>
          <a:p>
            <a:pPr algn="l" eaLnBrk="1" fontAlgn="auto" hangingPunct="1">
              <a:spcAft>
                <a:spcPts val="0"/>
              </a:spcAft>
              <a:buFont typeface="Wingdings 3" charset="2"/>
              <a:buNone/>
              <a:defRPr/>
            </a:pPr>
            <a:endParaRPr lang="ca-ES" altLang="ca-ES" sz="1800" dirty="0" smtClean="0">
              <a:latin typeface="Corbel" panose="020B0503020204020204" pitchFamily="34" charset="0"/>
            </a:endParaRPr>
          </a:p>
          <a:p>
            <a:pPr algn="l" eaLnBrk="1" fontAlgn="auto" hangingPunct="1">
              <a:spcAft>
                <a:spcPts val="0"/>
              </a:spcAft>
              <a:buFont typeface="Wingdings 3" charset="2"/>
              <a:buNone/>
              <a:defRPr/>
            </a:pPr>
            <a:endParaRPr lang="ca-ES" altLang="ca-ES" sz="1800" dirty="0">
              <a:latin typeface="Corbel" panose="020B0503020204020204" pitchFamily="34" charset="0"/>
            </a:endParaRPr>
          </a:p>
        </p:txBody>
      </p:sp>
    </p:spTree>
    <p:custDataLst>
      <p:tags r:id="rId1"/>
    </p:custDataLst>
    <p:extLst>
      <p:ext uri="{BB962C8B-B14F-4D97-AF65-F5344CB8AC3E}">
        <p14:creationId xmlns:p14="http://schemas.microsoft.com/office/powerpoint/2010/main" val="485050092"/>
      </p:ext>
    </p:extLst>
  </p:cSld>
  <p:clrMapOvr>
    <a:masterClrMapping/>
  </p:clrMapOvr>
  <mc:AlternateContent xmlns:mc="http://schemas.openxmlformats.org/markup-compatibility/2006" xmlns:p14="http://schemas.microsoft.com/office/powerpoint/2010/main">
    <mc:Choice Requires="p14">
      <p:transition spd="slow" p14:dur="1750" advTm="53811">
        <p:split dir="in"/>
      </p:transition>
    </mc:Choice>
    <mc:Fallback xmlns="">
      <p:transition spd="slow" advTm="53811">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2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342900" y="156517"/>
            <a:ext cx="8484973" cy="923330"/>
          </a:xfrm>
          <a:prstGeom prst="rect">
            <a:avLst/>
          </a:prstGeom>
          <a:noFill/>
        </p:spPr>
        <p:txBody>
          <a:bodyPr wrap="square" rtlCol="0">
            <a:spAutoFit/>
          </a:bodyPr>
          <a:lstStyle/>
          <a:p>
            <a:endParaRPr lang="ca-ES" dirty="0" smtClean="0"/>
          </a:p>
          <a:p>
            <a:endParaRPr lang="ca-ES" dirty="0"/>
          </a:p>
          <a:p>
            <a:endParaRPr lang="ca-ES" dirty="0"/>
          </a:p>
        </p:txBody>
      </p:sp>
      <p:sp>
        <p:nvSpPr>
          <p:cNvPr id="6" name="Rectangle 2"/>
          <p:cNvSpPr>
            <a:spLocks noGrp="1" noChangeArrowheads="1"/>
          </p:cNvSpPr>
          <p:nvPr>
            <p:ph type="ctrTitle"/>
          </p:nvPr>
        </p:nvSpPr>
        <p:spPr>
          <a:xfrm>
            <a:off x="342900" y="156517"/>
            <a:ext cx="8372734" cy="643583"/>
          </a:xfrm>
        </p:spPr>
        <p:txBody>
          <a:bodyPr>
            <a:normAutofit/>
          </a:bodyPr>
          <a:lstStyle/>
          <a:p>
            <a:r>
              <a:rPr lang="ca-ES" altLang="ca-ES" sz="3100" b="1" dirty="0">
                <a:latin typeface="+mn-lt"/>
              </a:rPr>
              <a:t>PREGÀRIA</a:t>
            </a:r>
          </a:p>
        </p:txBody>
      </p:sp>
      <p:sp>
        <p:nvSpPr>
          <p:cNvPr id="7" name="Rectangle 3"/>
          <p:cNvSpPr>
            <a:spLocks noGrp="1" noChangeArrowheads="1"/>
          </p:cNvSpPr>
          <p:nvPr>
            <p:ph type="subTitle" idx="1"/>
          </p:nvPr>
        </p:nvSpPr>
        <p:spPr>
          <a:xfrm>
            <a:off x="342900" y="1079847"/>
            <a:ext cx="8372734" cy="5663853"/>
          </a:xfrm>
        </p:spPr>
        <p:txBody>
          <a:bodyPr rtlCol="0">
            <a:normAutofit fontScale="62500" lnSpcReduction="20000"/>
          </a:bodyPr>
          <a:lstStyle/>
          <a:p>
            <a:pPr marL="342900" lvl="0" indent="-342900" algn="just">
              <a:lnSpc>
                <a:spcPct val="120000"/>
              </a:lnSpc>
              <a:spcBef>
                <a:spcPts val="600"/>
              </a:spcBef>
              <a:spcAft>
                <a:spcPts val="600"/>
              </a:spcAft>
              <a:buFont typeface="Arial" panose="020B0604020202020204" pitchFamily="34" charset="0"/>
              <a:buChar char="•"/>
            </a:pPr>
            <a:r>
              <a:rPr lang="ca-ES" sz="2900" dirty="0" smtClean="0"/>
              <a:t>Crec </a:t>
            </a:r>
            <a:r>
              <a:rPr lang="ca-ES" sz="2900" dirty="0"/>
              <a:t>que durant aquest segle l’Església missionera ha de vertebrar-se sobre la Comunitat on testimoniar la fidelitat a Crist i l’Acompanyament a les persones per la trobada amb el Senyor.</a:t>
            </a:r>
          </a:p>
          <a:p>
            <a:pPr marL="342900" lvl="0" indent="-342900" algn="just">
              <a:lnSpc>
                <a:spcPct val="120000"/>
              </a:lnSpc>
              <a:spcBef>
                <a:spcPts val="600"/>
              </a:spcBef>
              <a:spcAft>
                <a:spcPts val="600"/>
              </a:spcAft>
              <a:buFont typeface="Arial" panose="020B0604020202020204" pitchFamily="34" charset="0"/>
              <a:buChar char="•"/>
            </a:pPr>
            <a:r>
              <a:rPr lang="ca-ES" sz="2900" dirty="0"/>
              <a:t>Que desenvolupem la nostra llibertat de manera creativa i corresponsable dins de l’Església.</a:t>
            </a:r>
          </a:p>
          <a:p>
            <a:pPr marL="342900" lvl="0" indent="-342900" algn="just">
              <a:lnSpc>
                <a:spcPct val="120000"/>
              </a:lnSpc>
              <a:spcBef>
                <a:spcPts val="600"/>
              </a:spcBef>
              <a:spcAft>
                <a:spcPts val="600"/>
              </a:spcAft>
              <a:buFont typeface="Arial" panose="020B0604020202020204" pitchFamily="34" charset="0"/>
              <a:buChar char="•"/>
            </a:pPr>
            <a:r>
              <a:rPr lang="ca-ES" sz="2900" dirty="0"/>
              <a:t>Que el nostre cor sigui sensible al dolor i les necessitats de tants germans nostres.</a:t>
            </a:r>
          </a:p>
          <a:p>
            <a:pPr marL="342900" lvl="0" indent="-342900" algn="just">
              <a:lnSpc>
                <a:spcPct val="120000"/>
              </a:lnSpc>
              <a:spcBef>
                <a:spcPts val="600"/>
              </a:spcBef>
              <a:spcAft>
                <a:spcPts val="600"/>
              </a:spcAft>
              <a:buFont typeface="Arial" panose="020B0604020202020204" pitchFamily="34" charset="0"/>
              <a:buChar char="•"/>
            </a:pPr>
            <a:r>
              <a:rPr lang="ca-ES" sz="2900" dirty="0"/>
              <a:t>Que treballem incansablement per la pau i la reconciliació.</a:t>
            </a:r>
          </a:p>
          <a:p>
            <a:pPr marL="342900" lvl="0" indent="-342900" algn="just">
              <a:lnSpc>
                <a:spcPct val="120000"/>
              </a:lnSpc>
              <a:spcBef>
                <a:spcPts val="600"/>
              </a:spcBef>
              <a:spcAft>
                <a:spcPts val="600"/>
              </a:spcAft>
              <a:buFont typeface="Arial" panose="020B0604020202020204" pitchFamily="34" charset="0"/>
              <a:buChar char="•"/>
            </a:pPr>
            <a:r>
              <a:rPr lang="ca-ES" sz="2900" dirty="0"/>
              <a:t>Crec en una Església femenina on la dona tingui un paper principal perquè si no és així, sempre quedarà empobrida i paralitzada.</a:t>
            </a:r>
          </a:p>
          <a:p>
            <a:pPr marL="342900" lvl="0" indent="-342900" algn="just">
              <a:lnSpc>
                <a:spcPct val="120000"/>
              </a:lnSpc>
              <a:spcBef>
                <a:spcPts val="600"/>
              </a:spcBef>
              <a:spcAft>
                <a:spcPts val="600"/>
              </a:spcAft>
              <a:buFont typeface="Arial" panose="020B0604020202020204" pitchFamily="34" charset="0"/>
              <a:buChar char="•"/>
            </a:pPr>
            <a:r>
              <a:rPr lang="ca-ES" sz="2900" dirty="0"/>
              <a:t>Crec en l’Esperit del Senyor que va descendir sobre l’Església primera en Pentecosta, que no l’abandonarà mai i no permetrà que el mal triomfi sobre la santedat.</a:t>
            </a:r>
          </a:p>
          <a:p>
            <a:pPr marL="342900" lvl="0" indent="-342900" algn="just">
              <a:lnSpc>
                <a:spcPct val="120000"/>
              </a:lnSpc>
              <a:spcBef>
                <a:spcPts val="600"/>
              </a:spcBef>
              <a:spcAft>
                <a:spcPts val="600"/>
              </a:spcAft>
              <a:buFont typeface="Arial" panose="020B0604020202020204" pitchFamily="34" charset="0"/>
              <a:buChar char="•"/>
            </a:pPr>
            <a:r>
              <a:rPr lang="ca-ES" sz="2900" dirty="0"/>
              <a:t>Que el Senyor beneeixi els nostres camins com persones, com associacions i moviments, el que fem i el que no arribem a fer, que reconeguem cada germà com a font de benedicció de Déu per a nosaltres</a:t>
            </a:r>
            <a:r>
              <a:rPr lang="ca-ES" sz="2900" dirty="0" smtClean="0"/>
              <a:t>.</a:t>
            </a:r>
          </a:p>
          <a:p>
            <a:pPr marL="342900" lvl="0" indent="-342900" algn="just">
              <a:lnSpc>
                <a:spcPct val="120000"/>
              </a:lnSpc>
              <a:spcBef>
                <a:spcPts val="600"/>
              </a:spcBef>
              <a:spcAft>
                <a:spcPts val="600"/>
              </a:spcAft>
              <a:buFont typeface="Arial" panose="020B0604020202020204" pitchFamily="34" charset="0"/>
              <a:buChar char="•"/>
            </a:pPr>
            <a:r>
              <a:rPr lang="ca-ES" altLang="ca-ES" sz="2900" dirty="0" smtClean="0">
                <a:latin typeface="Angsana New" panose="02020603050405020304" pitchFamily="18" charset="-34"/>
                <a:cs typeface="Angsana New" panose="02020603050405020304" pitchFamily="18" charset="-34"/>
              </a:rPr>
              <a:t>...</a:t>
            </a:r>
            <a:endParaRPr lang="ca-ES" altLang="ca-ES" dirty="0" smtClean="0">
              <a:latin typeface="Angsana New" panose="02020603050405020304" pitchFamily="18" charset="-34"/>
              <a:cs typeface="Angsana New" panose="02020603050405020304" pitchFamily="18" charset="-34"/>
            </a:endParaRPr>
          </a:p>
          <a:p>
            <a:pPr algn="l" eaLnBrk="1" fontAlgn="auto" hangingPunct="1">
              <a:spcAft>
                <a:spcPts val="0"/>
              </a:spcAft>
              <a:buFont typeface="Wingdings 3" charset="2"/>
              <a:buNone/>
              <a:defRPr/>
            </a:pPr>
            <a:endParaRPr lang="ca-ES" altLang="ca-ES" sz="1800" dirty="0" smtClean="0">
              <a:latin typeface="Corbel" panose="020B0503020204020204" pitchFamily="34" charset="0"/>
            </a:endParaRPr>
          </a:p>
          <a:p>
            <a:pPr algn="l" eaLnBrk="1" fontAlgn="auto" hangingPunct="1">
              <a:spcAft>
                <a:spcPts val="0"/>
              </a:spcAft>
              <a:buFont typeface="Wingdings 3" charset="2"/>
              <a:buNone/>
              <a:defRPr/>
            </a:pPr>
            <a:endParaRPr lang="ca-ES" altLang="ca-ES" sz="1800" dirty="0">
              <a:latin typeface="Corbel" panose="020B0503020204020204" pitchFamily="34" charset="0"/>
            </a:endParaRPr>
          </a:p>
        </p:txBody>
      </p:sp>
    </p:spTree>
    <p:custDataLst>
      <p:tags r:id="rId1"/>
    </p:custDataLst>
    <p:extLst>
      <p:ext uri="{BB962C8B-B14F-4D97-AF65-F5344CB8AC3E}">
        <p14:creationId xmlns:p14="http://schemas.microsoft.com/office/powerpoint/2010/main" val="1927299548"/>
      </p:ext>
    </p:extLst>
  </p:cSld>
  <p:clrMapOvr>
    <a:masterClrMapping/>
  </p:clrMapOvr>
  <mc:AlternateContent xmlns:mc="http://schemas.openxmlformats.org/markup-compatibility/2006" xmlns:p14="http://schemas.microsoft.com/office/powerpoint/2010/main">
    <mc:Choice Requires="p14">
      <p:transition spd="slow" p14:dur="1750" advTm="53811">
        <p:split dir="in"/>
      </p:transition>
    </mc:Choice>
    <mc:Fallback xmlns="">
      <p:transition spd="slow" advTm="53811">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2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2000"/>
                                        <p:tgtEl>
                                          <p:spTgt spid="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238898" y="296560"/>
            <a:ext cx="8484973" cy="923330"/>
          </a:xfrm>
          <a:prstGeom prst="rect">
            <a:avLst/>
          </a:prstGeom>
          <a:noFill/>
        </p:spPr>
        <p:txBody>
          <a:bodyPr wrap="square" rtlCol="0">
            <a:spAutoFit/>
          </a:bodyPr>
          <a:lstStyle/>
          <a:p>
            <a:endParaRPr lang="ca-ES" dirty="0" smtClean="0"/>
          </a:p>
          <a:p>
            <a:endParaRPr lang="ca-ES" dirty="0"/>
          </a:p>
          <a:p>
            <a:endParaRPr lang="ca-ES" dirty="0"/>
          </a:p>
        </p:txBody>
      </p:sp>
      <p:pic>
        <p:nvPicPr>
          <p:cNvPr id="4" name="Imatge 1">
            <a:extLst>
              <a:ext uri="{FF2B5EF4-FFF2-40B4-BE49-F238E27FC236}">
                <a16:creationId xmlns="" xmlns:a16="http://schemas.microsoft.com/office/drawing/2014/main" id="{9E0E1D8B-F4D5-4344-B6BB-CD7F0D764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669" y="5833679"/>
            <a:ext cx="1740660" cy="1008617"/>
          </a:xfrm>
          <a:prstGeom prst="rect">
            <a:avLst/>
          </a:prstGeom>
        </p:spPr>
      </p:pic>
      <p:sp>
        <p:nvSpPr>
          <p:cNvPr id="6" name="Rectangle 2"/>
          <p:cNvSpPr>
            <a:spLocks noGrp="1" noChangeArrowheads="1"/>
          </p:cNvSpPr>
          <p:nvPr>
            <p:ph type="ctrTitle"/>
          </p:nvPr>
        </p:nvSpPr>
        <p:spPr>
          <a:xfrm>
            <a:off x="812800" y="476250"/>
            <a:ext cx="8151813" cy="1584325"/>
          </a:xfrm>
        </p:spPr>
        <p:txBody>
          <a:bodyPr/>
          <a:lstStyle/>
          <a:p>
            <a:pPr algn="ctr" eaLnBrk="1" hangingPunct="1"/>
            <a:r>
              <a:rPr lang="ca-ES" altLang="ca-ES" sz="3400" b="1" dirty="0">
                <a:latin typeface="Corbel" panose="020B0503020204020204" pitchFamily="34" charset="0"/>
              </a:rPr>
              <a:t>FÒRUM</a:t>
            </a:r>
            <a:r>
              <a:rPr lang="es-ES_tradnl" altLang="ca-ES" sz="3400" b="1" dirty="0">
                <a:latin typeface="Corbel" panose="020B0503020204020204" pitchFamily="34" charset="0"/>
              </a:rPr>
              <a:t> DIOCESÀ </a:t>
            </a:r>
            <a:r>
              <a:rPr lang="ca-ES" altLang="ca-ES" sz="3400" b="1" dirty="0">
                <a:latin typeface="Corbel" panose="020B0503020204020204" pitchFamily="34" charset="0"/>
              </a:rPr>
              <a:t>d’ORGANITZACIONS</a:t>
            </a:r>
            <a:r>
              <a:rPr lang="es-ES_tradnl" altLang="ca-ES" sz="3400" b="1" dirty="0">
                <a:latin typeface="Corbel" panose="020B0503020204020204" pitchFamily="34" charset="0"/>
              </a:rPr>
              <a:t> CATÒLIQUES </a:t>
            </a:r>
            <a:r>
              <a:rPr lang="ca-ES" altLang="ca-ES" sz="3400" b="1" dirty="0">
                <a:latin typeface="Corbel" panose="020B0503020204020204" pitchFamily="34" charset="0"/>
              </a:rPr>
              <a:t>d’ADULTS</a:t>
            </a:r>
          </a:p>
        </p:txBody>
      </p:sp>
      <p:sp>
        <p:nvSpPr>
          <p:cNvPr id="7" name="Rectangle 3"/>
          <p:cNvSpPr>
            <a:spLocks noGrp="1" noChangeArrowheads="1"/>
          </p:cNvSpPr>
          <p:nvPr>
            <p:ph type="subTitle" idx="1"/>
          </p:nvPr>
        </p:nvSpPr>
        <p:spPr>
          <a:xfrm>
            <a:off x="1342768" y="3039415"/>
            <a:ext cx="6404232" cy="2086378"/>
          </a:xfrm>
        </p:spPr>
        <p:txBody>
          <a:bodyPr rtlCol="0">
            <a:normAutofit/>
          </a:bodyPr>
          <a:lstStyle/>
          <a:p>
            <a:pPr algn="ctr" eaLnBrk="1" fontAlgn="auto" hangingPunct="1">
              <a:spcAft>
                <a:spcPts val="0"/>
              </a:spcAft>
              <a:buFont typeface="Wingdings 3" charset="2"/>
              <a:buNone/>
              <a:defRPr/>
            </a:pPr>
            <a:r>
              <a:rPr lang="ca-ES" altLang="ca-ES" sz="2800" dirty="0">
                <a:latin typeface="Corbel" panose="020B0503020204020204" pitchFamily="34" charset="0"/>
              </a:rPr>
              <a:t>Assemblea General </a:t>
            </a:r>
            <a:r>
              <a:rPr lang="ca-ES" altLang="ca-ES" sz="2800" dirty="0" smtClean="0">
                <a:latin typeface="Corbel" panose="020B0503020204020204" pitchFamily="34" charset="0"/>
              </a:rPr>
              <a:t>2019</a:t>
            </a:r>
            <a:endParaRPr lang="ca-ES" altLang="ca-ES" sz="2800" dirty="0">
              <a:latin typeface="Corbel" panose="020B0503020204020204" pitchFamily="34" charset="0"/>
            </a:endParaRPr>
          </a:p>
          <a:p>
            <a:pPr algn="ctr" eaLnBrk="1" fontAlgn="auto" hangingPunct="1">
              <a:spcAft>
                <a:spcPts val="0"/>
              </a:spcAft>
              <a:buFont typeface="Wingdings 3" charset="2"/>
              <a:buNone/>
              <a:defRPr/>
            </a:pPr>
            <a:r>
              <a:rPr lang="ca-ES" altLang="ca-ES" sz="2800" dirty="0">
                <a:latin typeface="Corbel" panose="020B0503020204020204" pitchFamily="34" charset="0"/>
              </a:rPr>
              <a:t>Barcelona</a:t>
            </a:r>
          </a:p>
          <a:p>
            <a:pPr algn="ctr" eaLnBrk="1" fontAlgn="auto" hangingPunct="1">
              <a:spcAft>
                <a:spcPts val="0"/>
              </a:spcAft>
              <a:buFont typeface="Wingdings 3" charset="2"/>
              <a:buNone/>
              <a:defRPr/>
            </a:pPr>
            <a:r>
              <a:rPr lang="ca-ES" altLang="ca-ES" sz="2800" dirty="0" smtClean="0">
                <a:latin typeface="Corbel" panose="020B0503020204020204" pitchFamily="34" charset="0"/>
              </a:rPr>
              <a:t>19 d’octubre </a:t>
            </a:r>
            <a:r>
              <a:rPr lang="ca-ES" altLang="ca-ES" sz="2800" dirty="0">
                <a:latin typeface="Corbel" panose="020B0503020204020204" pitchFamily="34" charset="0"/>
              </a:rPr>
              <a:t>del </a:t>
            </a:r>
            <a:r>
              <a:rPr lang="ca-ES" altLang="ca-ES" sz="2800" dirty="0" smtClean="0">
                <a:latin typeface="Corbel" panose="020B0503020204020204" pitchFamily="34" charset="0"/>
              </a:rPr>
              <a:t>2019</a:t>
            </a:r>
            <a:endParaRPr lang="ca-ES" altLang="ca-ES" sz="2800" dirty="0">
              <a:latin typeface="Corbel" panose="020B0503020204020204" pitchFamily="34" charset="0"/>
            </a:endParaRPr>
          </a:p>
        </p:txBody>
      </p:sp>
      <p:sp>
        <p:nvSpPr>
          <p:cNvPr id="2" name="QuadreDeText 1"/>
          <p:cNvSpPr txBox="1"/>
          <p:nvPr/>
        </p:nvSpPr>
        <p:spPr>
          <a:xfrm>
            <a:off x="1514474" y="5125793"/>
            <a:ext cx="6443663" cy="400110"/>
          </a:xfrm>
          <a:prstGeom prst="rect">
            <a:avLst/>
          </a:prstGeom>
          <a:noFill/>
        </p:spPr>
        <p:txBody>
          <a:bodyPr wrap="square" rtlCol="0">
            <a:spAutoFit/>
          </a:bodyPr>
          <a:lstStyle/>
          <a:p>
            <a:r>
              <a:rPr lang="ca-ES" sz="2000" b="1" dirty="0" smtClean="0"/>
              <a:t>“</a:t>
            </a:r>
            <a:r>
              <a:rPr lang="ca-ES" sz="2000" b="1" i="1" dirty="0" smtClean="0"/>
              <a:t>mirada plena d’amor... fer arribar als joves la veu de Déu</a:t>
            </a:r>
            <a:r>
              <a:rPr lang="ca-ES" sz="2000" b="1" dirty="0" smtClean="0"/>
              <a:t>” </a:t>
            </a:r>
            <a:endParaRPr lang="ca-ES" sz="2000" b="1" dirty="0"/>
          </a:p>
        </p:txBody>
      </p:sp>
    </p:spTree>
    <p:custDataLst>
      <p:tags r:id="rId1"/>
    </p:custDataLst>
    <p:extLst>
      <p:ext uri="{BB962C8B-B14F-4D97-AF65-F5344CB8AC3E}">
        <p14:creationId xmlns:p14="http://schemas.microsoft.com/office/powerpoint/2010/main" val="1552299747"/>
      </p:ext>
    </p:extLst>
  </p:cSld>
  <p:clrMapOvr>
    <a:masterClrMapping/>
  </p:clrMapOvr>
  <mc:AlternateContent xmlns:mc="http://schemas.openxmlformats.org/markup-compatibility/2006" xmlns:p14="http://schemas.microsoft.com/office/powerpoint/2010/main">
    <mc:Choice Requires="p14">
      <p:transition spd="slow" p14:dur="1750" advTm="9559">
        <p:split dir="in"/>
      </p:transition>
    </mc:Choice>
    <mc:Fallback xmlns="">
      <p:transition spd="slow" advTm="9559">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reDeText 4"/>
          <p:cNvSpPr txBox="1"/>
          <p:nvPr/>
        </p:nvSpPr>
        <p:spPr>
          <a:xfrm>
            <a:off x="238898" y="296560"/>
            <a:ext cx="8484973" cy="923330"/>
          </a:xfrm>
          <a:prstGeom prst="rect">
            <a:avLst/>
          </a:prstGeom>
          <a:noFill/>
        </p:spPr>
        <p:txBody>
          <a:bodyPr wrap="square" rtlCol="0">
            <a:spAutoFit/>
          </a:bodyPr>
          <a:lstStyle/>
          <a:p>
            <a:endParaRPr lang="ca-ES" dirty="0" smtClean="0"/>
          </a:p>
          <a:p>
            <a:endParaRPr lang="ca-ES" dirty="0"/>
          </a:p>
          <a:p>
            <a:endParaRPr lang="ca-ES" dirty="0"/>
          </a:p>
        </p:txBody>
      </p:sp>
      <p:sp>
        <p:nvSpPr>
          <p:cNvPr id="6" name="Rectangle 2"/>
          <p:cNvSpPr>
            <a:spLocks noGrp="1" noChangeArrowheads="1"/>
          </p:cNvSpPr>
          <p:nvPr>
            <p:ph type="ctrTitle"/>
          </p:nvPr>
        </p:nvSpPr>
        <p:spPr>
          <a:xfrm>
            <a:off x="716085" y="213395"/>
            <a:ext cx="8151813" cy="1006495"/>
          </a:xfrm>
        </p:spPr>
        <p:txBody>
          <a:bodyPr>
            <a:noAutofit/>
          </a:bodyPr>
          <a:lstStyle/>
          <a:p>
            <a:pPr hangingPunct="0">
              <a:lnSpc>
                <a:spcPct val="100000"/>
              </a:lnSpc>
              <a:spcBef>
                <a:spcPts val="600"/>
              </a:spcBef>
              <a:spcAft>
                <a:spcPts val="600"/>
              </a:spcAft>
            </a:pPr>
            <a:r>
              <a:rPr lang="ca-ES" sz="2600" b="1" dirty="0" smtClean="0">
                <a:solidFill>
                  <a:srgbClr val="002060"/>
                </a:solidFill>
                <a:latin typeface="+mn-lt"/>
              </a:rPr>
              <a:t>FÒRUM </a:t>
            </a:r>
            <a:r>
              <a:rPr lang="ca-ES" sz="2600" b="1" dirty="0">
                <a:solidFill>
                  <a:srgbClr val="002060"/>
                </a:solidFill>
                <a:latin typeface="+mn-lt"/>
              </a:rPr>
              <a:t>D’ORGANITZACIONS CATÒLIQUES </a:t>
            </a:r>
            <a:r>
              <a:rPr lang="ca-ES" sz="2600" b="1" dirty="0" smtClean="0">
                <a:solidFill>
                  <a:srgbClr val="002060"/>
                </a:solidFill>
                <a:latin typeface="+mn-lt"/>
              </a:rPr>
              <a:t>D’ADULTS</a:t>
            </a:r>
            <a:br>
              <a:rPr lang="ca-ES" sz="2600" b="1" dirty="0" smtClean="0">
                <a:solidFill>
                  <a:srgbClr val="002060"/>
                </a:solidFill>
                <a:latin typeface="+mn-lt"/>
              </a:rPr>
            </a:br>
            <a:r>
              <a:rPr lang="ca-ES" sz="2600" b="1" dirty="0" smtClean="0">
                <a:solidFill>
                  <a:srgbClr val="002060"/>
                </a:solidFill>
                <a:latin typeface="+mn-lt"/>
              </a:rPr>
              <a:t>ACTA </a:t>
            </a:r>
            <a:r>
              <a:rPr lang="ca-ES" sz="2600" b="1" dirty="0">
                <a:solidFill>
                  <a:srgbClr val="002060"/>
                </a:solidFill>
                <a:latin typeface="+mn-lt"/>
              </a:rPr>
              <a:t>DE L</a:t>
            </a:r>
            <a:r>
              <a:rPr lang="pt-BR" sz="2600" b="1" dirty="0">
                <a:solidFill>
                  <a:srgbClr val="002060"/>
                </a:solidFill>
                <a:latin typeface="+mn-lt"/>
              </a:rPr>
              <a:t>’</a:t>
            </a:r>
            <a:r>
              <a:rPr lang="ca-ES" sz="2600" b="1" dirty="0">
                <a:solidFill>
                  <a:srgbClr val="002060"/>
                </a:solidFill>
                <a:latin typeface="+mn-lt"/>
              </a:rPr>
              <a:t>ASSEMBLEA GENERAL ORDINÀRIA </a:t>
            </a:r>
            <a:r>
              <a:rPr lang="ca-ES" sz="2600" b="1" dirty="0" smtClean="0">
                <a:solidFill>
                  <a:srgbClr val="002060"/>
                </a:solidFill>
                <a:latin typeface="+mn-lt"/>
              </a:rPr>
              <a:t>2018</a:t>
            </a:r>
            <a:endParaRPr lang="ca-ES" sz="2600" dirty="0">
              <a:solidFill>
                <a:srgbClr val="002060"/>
              </a:solidFill>
              <a:latin typeface="+mn-lt"/>
            </a:endParaRPr>
          </a:p>
        </p:txBody>
      </p:sp>
      <p:sp>
        <p:nvSpPr>
          <p:cNvPr id="7" name="Rectangle 3"/>
          <p:cNvSpPr>
            <a:spLocks noGrp="1" noChangeArrowheads="1"/>
          </p:cNvSpPr>
          <p:nvPr>
            <p:ph type="subTitle" idx="1"/>
          </p:nvPr>
        </p:nvSpPr>
        <p:spPr>
          <a:xfrm>
            <a:off x="534224" y="1303055"/>
            <a:ext cx="7894320" cy="5554945"/>
          </a:xfrm>
        </p:spPr>
        <p:txBody>
          <a:bodyPr rtlCol="0">
            <a:noAutofit/>
          </a:bodyPr>
          <a:lstStyle/>
          <a:p>
            <a:pPr algn="just" hangingPunct="0">
              <a:lnSpc>
                <a:spcPct val="100000"/>
              </a:lnSpc>
            </a:pPr>
            <a:r>
              <a:rPr lang="ca-ES" sz="2000" dirty="0" smtClean="0">
                <a:solidFill>
                  <a:schemeClr val="tx2">
                    <a:lumMod val="50000"/>
                  </a:schemeClr>
                </a:solidFill>
              </a:rPr>
              <a:t>El </a:t>
            </a:r>
            <a:r>
              <a:rPr lang="ca-ES" sz="2000" dirty="0">
                <a:solidFill>
                  <a:schemeClr val="tx2">
                    <a:lumMod val="50000"/>
                  </a:schemeClr>
                </a:solidFill>
              </a:rPr>
              <a:t>passat </a:t>
            </a:r>
            <a:r>
              <a:rPr lang="ca-ES" sz="2000" dirty="0" smtClean="0">
                <a:solidFill>
                  <a:schemeClr val="tx2">
                    <a:lumMod val="50000"/>
                  </a:schemeClr>
                </a:solidFill>
              </a:rPr>
              <a:t>10 de novembre </a:t>
            </a:r>
            <a:r>
              <a:rPr lang="ca-ES" sz="2000" dirty="0">
                <a:solidFill>
                  <a:schemeClr val="tx2">
                    <a:lumMod val="50000"/>
                  </a:schemeClr>
                </a:solidFill>
              </a:rPr>
              <a:t>del </a:t>
            </a:r>
            <a:r>
              <a:rPr lang="ca-ES" sz="2000" dirty="0" smtClean="0">
                <a:solidFill>
                  <a:schemeClr val="tx2">
                    <a:lumMod val="50000"/>
                  </a:schemeClr>
                </a:solidFill>
              </a:rPr>
              <a:t>2018, </a:t>
            </a:r>
            <a:r>
              <a:rPr lang="ca-ES" sz="2000" dirty="0">
                <a:solidFill>
                  <a:schemeClr val="tx2">
                    <a:lumMod val="50000"/>
                  </a:schemeClr>
                </a:solidFill>
              </a:rPr>
              <a:t>a la seu de la Delegació d'Apostolat Seglar (Sant Pau, 101) es va celebrar l’Assemblea General Ordinària del Fòrum d’Organitzacions Catòliques d’Adults, corresponent </a:t>
            </a:r>
            <a:r>
              <a:rPr lang="ca-ES" sz="2000" dirty="0" smtClean="0">
                <a:solidFill>
                  <a:schemeClr val="tx2">
                    <a:lumMod val="50000"/>
                  </a:schemeClr>
                </a:solidFill>
              </a:rPr>
              <a:t>al curs 2017-18.</a:t>
            </a:r>
            <a:endParaRPr lang="ca-ES" sz="2000" dirty="0">
              <a:solidFill>
                <a:schemeClr val="tx2">
                  <a:lumMod val="50000"/>
                </a:schemeClr>
              </a:solidFill>
            </a:endParaRPr>
          </a:p>
          <a:p>
            <a:pPr algn="l" hangingPunct="0">
              <a:lnSpc>
                <a:spcPct val="100000"/>
              </a:lnSpc>
              <a:spcBef>
                <a:spcPts val="0"/>
              </a:spcBef>
            </a:pPr>
            <a:endParaRPr lang="ca-ES" sz="1800" dirty="0" smtClean="0">
              <a:solidFill>
                <a:schemeClr val="tx2">
                  <a:lumMod val="50000"/>
                </a:schemeClr>
              </a:solidFill>
            </a:endParaRPr>
          </a:p>
          <a:p>
            <a:pPr algn="l" hangingPunct="0"/>
            <a:r>
              <a:rPr lang="ca-ES" sz="1800" dirty="0">
                <a:solidFill>
                  <a:schemeClr val="tx2">
                    <a:lumMod val="50000"/>
                  </a:schemeClr>
                </a:solidFill>
              </a:rPr>
              <a:t> </a:t>
            </a:r>
            <a:r>
              <a:rPr lang="ca-ES" sz="1800" dirty="0" smtClean="0">
                <a:solidFill>
                  <a:schemeClr val="tx2">
                    <a:lumMod val="50000"/>
                  </a:schemeClr>
                </a:solidFill>
              </a:rPr>
              <a:t>L’Ordre </a:t>
            </a:r>
            <a:r>
              <a:rPr lang="ca-ES" sz="1800" dirty="0">
                <a:solidFill>
                  <a:schemeClr val="tx2">
                    <a:lumMod val="50000"/>
                  </a:schemeClr>
                </a:solidFill>
              </a:rPr>
              <a:t>del dia </a:t>
            </a:r>
            <a:r>
              <a:rPr lang="ca-ES" sz="1800" dirty="0" smtClean="0">
                <a:solidFill>
                  <a:schemeClr val="tx2">
                    <a:lumMod val="50000"/>
                  </a:schemeClr>
                </a:solidFill>
              </a:rPr>
              <a:t>va ser:</a:t>
            </a:r>
          </a:p>
          <a:p>
            <a:pPr lvl="1" algn="l" hangingPunct="0"/>
            <a:r>
              <a:rPr lang="ca-ES" sz="1800" dirty="0">
                <a:solidFill>
                  <a:schemeClr val="tx2">
                    <a:lumMod val="50000"/>
                  </a:schemeClr>
                </a:solidFill>
              </a:rPr>
              <a:t> </a:t>
            </a:r>
            <a:r>
              <a:rPr lang="ca-ES" sz="1800" dirty="0" smtClean="0">
                <a:solidFill>
                  <a:schemeClr val="tx2">
                    <a:lumMod val="50000"/>
                  </a:schemeClr>
                </a:solidFill>
              </a:rPr>
              <a:t>. Acollida</a:t>
            </a:r>
            <a:endParaRPr lang="ca-ES" sz="1800" dirty="0">
              <a:solidFill>
                <a:schemeClr val="tx2">
                  <a:lumMod val="50000"/>
                </a:schemeClr>
              </a:solidFill>
            </a:endParaRPr>
          </a:p>
          <a:p>
            <a:pPr lvl="1" algn="l"/>
            <a:r>
              <a:rPr lang="ca-ES" sz="1800" dirty="0" smtClean="0">
                <a:solidFill>
                  <a:schemeClr val="tx2">
                    <a:lumMod val="50000"/>
                  </a:schemeClr>
                </a:solidFill>
              </a:rPr>
              <a:t>.  Pregària</a:t>
            </a:r>
            <a:endParaRPr lang="ca-ES" sz="1800" dirty="0">
              <a:solidFill>
                <a:schemeClr val="tx2">
                  <a:lumMod val="50000"/>
                </a:schemeClr>
              </a:solidFill>
            </a:endParaRPr>
          </a:p>
          <a:p>
            <a:pPr lvl="1" algn="l"/>
            <a:r>
              <a:rPr lang="ca-ES" sz="1800" dirty="0" smtClean="0">
                <a:solidFill>
                  <a:schemeClr val="tx2">
                    <a:lumMod val="50000"/>
                  </a:schemeClr>
                </a:solidFill>
              </a:rPr>
              <a:t>. Salutació i presentació</a:t>
            </a:r>
            <a:endParaRPr lang="ca-ES" sz="1800" dirty="0">
              <a:solidFill>
                <a:schemeClr val="tx2">
                  <a:lumMod val="50000"/>
                </a:schemeClr>
              </a:solidFill>
            </a:endParaRPr>
          </a:p>
          <a:p>
            <a:pPr lvl="1" algn="l"/>
            <a:r>
              <a:rPr lang="ca-ES" sz="1800" dirty="0" smtClean="0">
                <a:solidFill>
                  <a:schemeClr val="tx2">
                    <a:lumMod val="50000"/>
                  </a:schemeClr>
                </a:solidFill>
              </a:rPr>
              <a:t>. Lectura de l’acta de l’Assemblea anterior</a:t>
            </a:r>
            <a:endParaRPr lang="ca-ES" sz="1800" dirty="0">
              <a:solidFill>
                <a:schemeClr val="tx2">
                  <a:lumMod val="50000"/>
                </a:schemeClr>
              </a:solidFill>
            </a:endParaRPr>
          </a:p>
          <a:p>
            <a:pPr lvl="1" algn="l"/>
            <a:r>
              <a:rPr lang="ca-ES" sz="1800" dirty="0" smtClean="0">
                <a:solidFill>
                  <a:schemeClr val="tx2">
                    <a:lumMod val="50000"/>
                  </a:schemeClr>
                </a:solidFill>
              </a:rPr>
              <a:t>. Presentació </a:t>
            </a:r>
            <a:r>
              <a:rPr lang="ca-ES" sz="1800" dirty="0">
                <a:solidFill>
                  <a:schemeClr val="tx2">
                    <a:lumMod val="50000"/>
                  </a:schemeClr>
                </a:solidFill>
              </a:rPr>
              <a:t>de la </a:t>
            </a:r>
            <a:r>
              <a:rPr lang="ca-ES" sz="1800" dirty="0" smtClean="0">
                <a:solidFill>
                  <a:schemeClr val="tx2">
                    <a:lumMod val="50000"/>
                  </a:schemeClr>
                </a:solidFill>
              </a:rPr>
              <a:t>memòria del curs</a:t>
            </a:r>
            <a:endParaRPr lang="ca-ES" sz="1800" dirty="0">
              <a:solidFill>
                <a:schemeClr val="tx2">
                  <a:lumMod val="50000"/>
                </a:schemeClr>
              </a:solidFill>
            </a:endParaRPr>
          </a:p>
          <a:p>
            <a:pPr marL="1085850" lvl="2" indent="-171450" algn="l">
              <a:buFont typeface="Wingdings" panose="05000000000000000000" pitchFamily="2" charset="2"/>
              <a:buChar char="Ø"/>
            </a:pPr>
            <a:r>
              <a:rPr lang="ca-ES" dirty="0" smtClean="0">
                <a:solidFill>
                  <a:schemeClr val="tx2">
                    <a:lumMod val="50000"/>
                  </a:schemeClr>
                </a:solidFill>
              </a:rPr>
              <a:t>Activitats</a:t>
            </a:r>
          </a:p>
          <a:p>
            <a:pPr marL="1085850" lvl="2" indent="-171450" algn="l">
              <a:buFont typeface="Wingdings" panose="05000000000000000000" pitchFamily="2" charset="2"/>
              <a:buChar char="Ø"/>
            </a:pPr>
            <a:r>
              <a:rPr lang="ca-ES" dirty="0" smtClean="0">
                <a:solidFill>
                  <a:schemeClr val="tx2">
                    <a:lumMod val="50000"/>
                  </a:schemeClr>
                </a:solidFill>
              </a:rPr>
              <a:t>Economia</a:t>
            </a:r>
          </a:p>
          <a:p>
            <a:pPr lvl="1" algn="l"/>
            <a:r>
              <a:rPr lang="ca-ES" sz="1800" dirty="0" smtClean="0">
                <a:solidFill>
                  <a:schemeClr val="tx2">
                    <a:lumMod val="50000"/>
                  </a:schemeClr>
                </a:solidFill>
              </a:rPr>
              <a:t>. Propostes per al curs 2018...</a:t>
            </a:r>
          </a:p>
          <a:p>
            <a:pPr lvl="1" algn="l"/>
            <a:r>
              <a:rPr lang="ca-ES" sz="1800" dirty="0" smtClean="0">
                <a:solidFill>
                  <a:schemeClr val="tx2">
                    <a:lumMod val="50000"/>
                  </a:schemeClr>
                </a:solidFill>
              </a:rPr>
              <a:t>. Descans</a:t>
            </a:r>
          </a:p>
          <a:p>
            <a:pPr lvl="1" algn="l"/>
            <a:r>
              <a:rPr lang="ca-ES" sz="1800" dirty="0" smtClean="0">
                <a:solidFill>
                  <a:schemeClr val="tx2">
                    <a:lumMod val="50000"/>
                  </a:schemeClr>
                </a:solidFill>
              </a:rPr>
              <a:t>. Ponència de Mn. Jaume Aymar: “El laïcat i la santedat”</a:t>
            </a:r>
          </a:p>
          <a:p>
            <a:pPr lvl="1" algn="l"/>
            <a:r>
              <a:rPr lang="ca-ES" sz="1800" dirty="0" smtClean="0">
                <a:solidFill>
                  <a:schemeClr val="tx2">
                    <a:lumMod val="50000"/>
                  </a:schemeClr>
                </a:solidFill>
              </a:rPr>
              <a:t>. Col·loqui sobre el tema presentat</a:t>
            </a:r>
          </a:p>
          <a:p>
            <a:pPr lvl="1" algn="l"/>
            <a:r>
              <a:rPr lang="ca-ES" sz="1800" dirty="0" smtClean="0">
                <a:solidFill>
                  <a:schemeClr val="tx2">
                    <a:lumMod val="50000"/>
                  </a:schemeClr>
                </a:solidFill>
              </a:rPr>
              <a:t>. Cloenda de l’acte. </a:t>
            </a:r>
            <a:r>
              <a:rPr lang="ca-ES" sz="1800" dirty="0">
                <a:solidFill>
                  <a:schemeClr val="tx2">
                    <a:lumMod val="50000"/>
                  </a:schemeClr>
                </a:solidFill>
              </a:rPr>
              <a:t>Aperitiu.</a:t>
            </a:r>
          </a:p>
          <a:p>
            <a:pPr lvl="1" algn="l"/>
            <a:r>
              <a:rPr lang="ca-ES" sz="1600" dirty="0"/>
              <a:t> </a:t>
            </a:r>
            <a:endParaRPr lang="ca-ES" sz="1600" dirty="0" smtClean="0"/>
          </a:p>
        </p:txBody>
      </p:sp>
    </p:spTree>
    <p:custDataLst>
      <p:tags r:id="rId1"/>
    </p:custDataLst>
    <p:extLst>
      <p:ext uri="{BB962C8B-B14F-4D97-AF65-F5344CB8AC3E}">
        <p14:creationId xmlns:p14="http://schemas.microsoft.com/office/powerpoint/2010/main" val="2174047196"/>
      </p:ext>
    </p:extLst>
  </p:cSld>
  <p:clrMapOvr>
    <a:masterClrMapping/>
  </p:clrMapOvr>
  <mc:AlternateContent xmlns:mc="http://schemas.openxmlformats.org/markup-compatibility/2006" xmlns:p14="http://schemas.microsoft.com/office/powerpoint/2010/main">
    <mc:Choice Requires="p14">
      <p:transition spd="slow" p14:dur="1750" advTm="11578">
        <p:split dir="in"/>
      </p:transition>
    </mc:Choice>
    <mc:Fallback xmlns="">
      <p:transition spd="slow" advTm="11578">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2000"/>
                                        <p:tgtEl>
                                          <p:spTgt spid="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2000"/>
                                        <p:tgtEl>
                                          <p:spTgt spid="7">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2000"/>
                                        <p:tgtEl>
                                          <p:spTgt spid="7">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2000"/>
                                        <p:tgtEl>
                                          <p:spTgt spid="7">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2000"/>
                                        <p:tgtEl>
                                          <p:spTgt spid="7">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fade">
                                      <p:cBhvr>
                                        <p:cTn id="40" dur="2000"/>
                                        <p:tgtEl>
                                          <p:spTgt spid="7">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2000"/>
                                        <p:tgtEl>
                                          <p:spTgt spid="7">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10" end="10"/>
                                            </p:txEl>
                                          </p:spTgt>
                                        </p:tgtEl>
                                        <p:attrNameLst>
                                          <p:attrName>style.visibility</p:attrName>
                                        </p:attrNameLst>
                                      </p:cBhvr>
                                      <p:to>
                                        <p:strVal val="visible"/>
                                      </p:to>
                                    </p:set>
                                    <p:animEffect transition="in" filter="fade">
                                      <p:cBhvr>
                                        <p:cTn id="46" dur="2000"/>
                                        <p:tgtEl>
                                          <p:spTgt spid="7">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Effect transition="in" filter="fade">
                                      <p:cBhvr>
                                        <p:cTn id="49" dur="2000"/>
                                        <p:tgtEl>
                                          <p:spTgt spid="7">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12" end="12"/>
                                            </p:txEl>
                                          </p:spTgt>
                                        </p:tgtEl>
                                        <p:attrNameLst>
                                          <p:attrName>style.visibility</p:attrName>
                                        </p:attrNameLst>
                                      </p:cBhvr>
                                      <p:to>
                                        <p:strVal val="visible"/>
                                      </p:to>
                                    </p:set>
                                    <p:animEffect transition="in" filter="fade">
                                      <p:cBhvr>
                                        <p:cTn id="52" dur="2000"/>
                                        <p:tgtEl>
                                          <p:spTgt spid="7">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xEl>
                                              <p:pRg st="13" end="13"/>
                                            </p:txEl>
                                          </p:spTgt>
                                        </p:tgtEl>
                                        <p:attrNameLst>
                                          <p:attrName>style.visibility</p:attrName>
                                        </p:attrNameLst>
                                      </p:cBhvr>
                                      <p:to>
                                        <p:strVal val="visible"/>
                                      </p:to>
                                    </p:set>
                                    <p:animEffect transition="in" filter="fade">
                                      <p:cBhvr>
                                        <p:cTn id="55" dur="2000"/>
                                        <p:tgtEl>
                                          <p:spTgt spid="7">
                                            <p:txEl>
                                              <p:pRg st="13" end="1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xEl>
                                              <p:pRg st="14" end="14"/>
                                            </p:txEl>
                                          </p:spTgt>
                                        </p:tgtEl>
                                        <p:attrNameLst>
                                          <p:attrName>style.visibility</p:attrName>
                                        </p:attrNameLst>
                                      </p:cBhvr>
                                      <p:to>
                                        <p:strVal val="visible"/>
                                      </p:to>
                                    </p:set>
                                    <p:animEffect transition="in" filter="fade">
                                      <p:cBhvr>
                                        <p:cTn id="58" dur="2000"/>
                                        <p:tgtEl>
                                          <p:spTgt spid="7">
                                            <p:txEl>
                                              <p:pRg st="14" end="14"/>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xEl>
                                              <p:pRg st="15" end="15"/>
                                            </p:txEl>
                                          </p:spTgt>
                                        </p:tgtEl>
                                        <p:attrNameLst>
                                          <p:attrName>style.visibility</p:attrName>
                                        </p:attrNameLst>
                                      </p:cBhvr>
                                      <p:to>
                                        <p:strVal val="visible"/>
                                      </p:to>
                                    </p:set>
                                    <p:animEffect transition="in" filter="fade">
                                      <p:cBhvr>
                                        <p:cTn id="61" dur="20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815340" y="114300"/>
            <a:ext cx="7620000" cy="6673678"/>
          </a:xfrm>
        </p:spPr>
        <p:txBody>
          <a:bodyPr numCol="2" rtlCol="0">
            <a:noAutofit/>
          </a:bodyPr>
          <a:lstStyle/>
          <a:p>
            <a:pPr algn="l" hangingPunct="0">
              <a:lnSpc>
                <a:spcPct val="100000"/>
              </a:lnSpc>
              <a:spcBef>
                <a:spcPts val="600"/>
              </a:spcBef>
            </a:pPr>
            <a:endParaRPr lang="ca-ES" sz="1800" dirty="0" smtClean="0"/>
          </a:p>
          <a:p>
            <a:pPr algn="l" hangingPunct="0">
              <a:lnSpc>
                <a:spcPct val="100000"/>
              </a:lnSpc>
              <a:spcBef>
                <a:spcPts val="0"/>
              </a:spcBef>
            </a:pPr>
            <a:r>
              <a:rPr lang="ca-ES" dirty="0" smtClean="0">
                <a:solidFill>
                  <a:srgbClr val="002060"/>
                </a:solidFill>
              </a:rPr>
              <a:t>Entitats assistents:</a:t>
            </a:r>
          </a:p>
          <a:p>
            <a:pPr algn="l" hangingPunct="0">
              <a:lnSpc>
                <a:spcPct val="100000"/>
              </a:lnSpc>
              <a:spcBef>
                <a:spcPts val="600"/>
              </a:spcBef>
            </a:pPr>
            <a:r>
              <a:rPr lang="ca-ES" sz="1800" dirty="0" smtClean="0"/>
              <a:t>	</a:t>
            </a:r>
          </a:p>
          <a:p>
            <a:pPr marL="342900" indent="-342900" algn="l">
              <a:lnSpc>
                <a:spcPct val="100000"/>
              </a:lnSpc>
              <a:spcBef>
                <a:spcPts val="600"/>
              </a:spcBef>
              <a:buFont typeface="+mj-lt"/>
              <a:buAutoNum type="arabicPeriod"/>
            </a:pPr>
            <a:r>
              <a:rPr lang="ca-ES" sz="1800" dirty="0" smtClean="0"/>
              <a:t>Legió de Maria</a:t>
            </a:r>
          </a:p>
          <a:p>
            <a:pPr marL="342900" lvl="0" indent="-342900" algn="l">
              <a:lnSpc>
                <a:spcPct val="100000"/>
              </a:lnSpc>
              <a:spcBef>
                <a:spcPts val="600"/>
              </a:spcBef>
              <a:buFont typeface="+mj-lt"/>
              <a:buAutoNum type="arabicPeriod"/>
            </a:pPr>
            <a:r>
              <a:rPr lang="ca-ES" sz="1800" dirty="0" smtClean="0"/>
              <a:t>Moviment de Cursets de Cristiandat</a:t>
            </a:r>
          </a:p>
          <a:p>
            <a:pPr marL="342900" indent="-342900" algn="l">
              <a:lnSpc>
                <a:spcPct val="100000"/>
              </a:lnSpc>
              <a:spcBef>
                <a:spcPts val="600"/>
              </a:spcBef>
              <a:buFont typeface="+mj-lt"/>
              <a:buAutoNum type="arabicPeriod"/>
            </a:pPr>
            <a:r>
              <a:rPr lang="ca-ES" sz="1800" dirty="0" smtClean="0"/>
              <a:t>Associació Salesians Cooperadors</a:t>
            </a:r>
          </a:p>
          <a:p>
            <a:pPr marL="342900" indent="-342900" algn="l">
              <a:lnSpc>
                <a:spcPct val="100000"/>
              </a:lnSpc>
              <a:spcBef>
                <a:spcPts val="600"/>
              </a:spcBef>
              <a:buFont typeface="+mj-lt"/>
              <a:buAutoNum type="arabicPeriod"/>
            </a:pPr>
            <a:r>
              <a:rPr lang="ca-ES" sz="1800" dirty="0" smtClean="0"/>
              <a:t>Moviment ADSIS</a:t>
            </a:r>
          </a:p>
          <a:p>
            <a:pPr marL="342900" indent="-342900" algn="l">
              <a:lnSpc>
                <a:spcPct val="100000"/>
              </a:lnSpc>
              <a:spcBef>
                <a:spcPts val="600"/>
              </a:spcBef>
              <a:buFont typeface="+mj-lt"/>
              <a:buAutoNum type="arabicPeriod"/>
            </a:pPr>
            <a:r>
              <a:rPr lang="ca-ES" sz="1800" dirty="0" smtClean="0"/>
              <a:t>Associació Filles de l'Església</a:t>
            </a:r>
          </a:p>
          <a:p>
            <a:pPr marL="342900" indent="-342900" algn="l">
              <a:lnSpc>
                <a:spcPct val="100000"/>
              </a:lnSpc>
              <a:spcBef>
                <a:spcPts val="600"/>
              </a:spcBef>
              <a:buFont typeface="+mj-lt"/>
              <a:buAutoNum type="arabicPeriod"/>
            </a:pPr>
            <a:r>
              <a:rPr lang="ca-ES" sz="1800" dirty="0" smtClean="0"/>
              <a:t>Vida creixent</a:t>
            </a:r>
          </a:p>
          <a:p>
            <a:pPr marL="342900" indent="-342900" algn="l">
              <a:lnSpc>
                <a:spcPct val="100000"/>
              </a:lnSpc>
              <a:spcBef>
                <a:spcPts val="600"/>
              </a:spcBef>
              <a:buFont typeface="+mj-lt"/>
              <a:buAutoNum type="arabicPeriod"/>
            </a:pPr>
            <a:r>
              <a:rPr lang="ca-ES" sz="1800" dirty="0" smtClean="0"/>
              <a:t>Grup Claraeulàlies</a:t>
            </a:r>
          </a:p>
          <a:p>
            <a:pPr marL="342900" lvl="0" indent="-342900" algn="l">
              <a:lnSpc>
                <a:spcPct val="100000"/>
              </a:lnSpc>
              <a:spcBef>
                <a:spcPts val="600"/>
              </a:spcBef>
              <a:buFont typeface="+mj-lt"/>
              <a:buAutoNum type="arabicPeriod"/>
            </a:pPr>
            <a:r>
              <a:rPr lang="ca-ES" sz="1800" dirty="0" smtClean="0"/>
              <a:t>ACIT Barcelona</a:t>
            </a:r>
          </a:p>
          <a:p>
            <a:pPr marL="342900" lvl="0" indent="-342900" algn="l">
              <a:lnSpc>
                <a:spcPct val="100000"/>
              </a:lnSpc>
              <a:spcBef>
                <a:spcPts val="600"/>
              </a:spcBef>
              <a:buFont typeface="+mj-lt"/>
              <a:buAutoNum type="arabicPeriod"/>
            </a:pPr>
            <a:r>
              <a:rPr lang="ca-ES" sz="1800" dirty="0" smtClean="0"/>
              <a:t>OFS Ordre Franciscans Seglars</a:t>
            </a:r>
          </a:p>
          <a:p>
            <a:pPr marL="342900" indent="-342900" algn="l">
              <a:lnSpc>
                <a:spcPct val="100000"/>
              </a:lnSpc>
              <a:spcBef>
                <a:spcPts val="600"/>
              </a:spcBef>
              <a:buFont typeface="+mj-lt"/>
              <a:buAutoNum type="arabicPeriod"/>
            </a:pPr>
            <a:r>
              <a:rPr lang="ca-ES" sz="1800" dirty="0" smtClean="0"/>
              <a:t>Institució Teresiana</a:t>
            </a:r>
          </a:p>
          <a:p>
            <a:pPr marL="342900" indent="-342900" algn="l">
              <a:lnSpc>
                <a:spcPct val="100000"/>
              </a:lnSpc>
              <a:spcBef>
                <a:spcPts val="600"/>
              </a:spcBef>
              <a:buFont typeface="+mj-lt"/>
              <a:buAutoNum type="arabicPeriod"/>
            </a:pPr>
            <a:r>
              <a:rPr lang="ca-ES" sz="1800" dirty="0" smtClean="0"/>
              <a:t>Associació de Sant Josep de la Muntanya</a:t>
            </a:r>
          </a:p>
          <a:p>
            <a:pPr marL="342900" lvl="0" indent="-342900" algn="l">
              <a:lnSpc>
                <a:spcPct val="100000"/>
              </a:lnSpc>
              <a:spcBef>
                <a:spcPts val="600"/>
              </a:spcBef>
              <a:buFont typeface="+mj-lt"/>
              <a:buAutoNum type="arabicPeriod"/>
            </a:pPr>
            <a:r>
              <a:rPr lang="ca-ES" sz="1800" dirty="0" smtClean="0"/>
              <a:t>Encontre Matrimonial</a:t>
            </a:r>
          </a:p>
          <a:p>
            <a:pPr marL="342900" lvl="0" indent="-342900" algn="l">
              <a:lnSpc>
                <a:spcPct val="100000"/>
              </a:lnSpc>
              <a:spcBef>
                <a:spcPts val="600"/>
              </a:spcBef>
              <a:buFont typeface="+mj-lt"/>
              <a:buAutoNum type="arabicPeriod"/>
            </a:pPr>
            <a:r>
              <a:rPr lang="ca-ES" sz="1800" dirty="0" smtClean="0"/>
              <a:t>Comunitats de Vida Cristiana (CVX)</a:t>
            </a:r>
          </a:p>
          <a:p>
            <a:pPr marL="342900" lvl="0" indent="-342900" algn="l">
              <a:lnSpc>
                <a:spcPct val="100000"/>
              </a:lnSpc>
              <a:spcBef>
                <a:spcPts val="600"/>
              </a:spcBef>
              <a:buFont typeface="+mj-lt"/>
              <a:buAutoNum type="arabicPeriod"/>
            </a:pPr>
            <a:r>
              <a:rPr lang="ca-ES" sz="1800" dirty="0" smtClean="0"/>
              <a:t>Apostolat de l’Oració</a:t>
            </a:r>
          </a:p>
          <a:p>
            <a:pPr marL="342900" lvl="0" indent="-342900" algn="l">
              <a:lnSpc>
                <a:spcPct val="100000"/>
              </a:lnSpc>
              <a:spcBef>
                <a:spcPts val="600"/>
              </a:spcBef>
              <a:buFont typeface="+mj-lt"/>
              <a:buAutoNum type="arabicPeriod"/>
            </a:pPr>
            <a:endParaRPr lang="ca-ES" sz="1800" dirty="0" smtClean="0"/>
          </a:p>
          <a:p>
            <a:pPr algn="l" hangingPunct="0">
              <a:lnSpc>
                <a:spcPct val="100000"/>
              </a:lnSpc>
              <a:spcBef>
                <a:spcPts val="600"/>
              </a:spcBef>
            </a:pPr>
            <a:endParaRPr lang="ca-ES" sz="1800" dirty="0" smtClean="0"/>
          </a:p>
          <a:p>
            <a:pPr algn="l" hangingPunct="0">
              <a:lnSpc>
                <a:spcPct val="100000"/>
              </a:lnSpc>
              <a:spcBef>
                <a:spcPts val="600"/>
              </a:spcBef>
            </a:pPr>
            <a:endParaRPr lang="ca-ES" sz="1800" dirty="0" smtClean="0"/>
          </a:p>
          <a:p>
            <a:pPr algn="l" hangingPunct="0">
              <a:lnSpc>
                <a:spcPct val="100000"/>
              </a:lnSpc>
              <a:spcBef>
                <a:spcPts val="600"/>
              </a:spcBef>
            </a:pPr>
            <a:endParaRPr lang="ca-ES" sz="1800" dirty="0" smtClean="0"/>
          </a:p>
          <a:p>
            <a:pPr hangingPunct="0">
              <a:lnSpc>
                <a:spcPct val="100000"/>
              </a:lnSpc>
              <a:spcBef>
                <a:spcPts val="600"/>
              </a:spcBef>
            </a:pPr>
            <a:r>
              <a:rPr lang="ca-ES" dirty="0" smtClean="0">
                <a:solidFill>
                  <a:srgbClr val="002060"/>
                </a:solidFill>
              </a:rPr>
              <a:t>Van excusar la seva assistència:</a:t>
            </a:r>
          </a:p>
          <a:p>
            <a:pPr algn="l" hangingPunct="0">
              <a:lnSpc>
                <a:spcPct val="100000"/>
              </a:lnSpc>
              <a:spcBef>
                <a:spcPts val="600"/>
              </a:spcBef>
            </a:pPr>
            <a:endParaRPr lang="ca-ES" sz="1800" dirty="0" smtClean="0"/>
          </a:p>
          <a:p>
            <a:pPr marL="800100" lvl="1" indent="-342900" algn="l">
              <a:lnSpc>
                <a:spcPct val="100000"/>
              </a:lnSpc>
              <a:spcBef>
                <a:spcPts val="600"/>
              </a:spcBef>
              <a:buFont typeface="+mj-lt"/>
              <a:buAutoNum type="arabicPeriod"/>
            </a:pPr>
            <a:r>
              <a:rPr lang="ca-ES" sz="1800" dirty="0" smtClean="0"/>
              <a:t>Moviment </a:t>
            </a:r>
            <a:r>
              <a:rPr lang="ca-ES" sz="1800" dirty="0" err="1" smtClean="0"/>
              <a:t>Shömstat</a:t>
            </a:r>
            <a:endParaRPr lang="ca-ES" sz="1800" dirty="0" smtClean="0"/>
          </a:p>
          <a:p>
            <a:pPr marL="342900" lvl="0" indent="-342900" algn="l">
              <a:lnSpc>
                <a:spcPct val="100000"/>
              </a:lnSpc>
              <a:spcBef>
                <a:spcPts val="600"/>
              </a:spcBef>
              <a:buFont typeface="+mj-lt"/>
              <a:buAutoNum type="arabicPeriod"/>
            </a:pPr>
            <a:endParaRPr lang="ca-ES" sz="1800" dirty="0" smtClean="0"/>
          </a:p>
          <a:p>
            <a:pPr marL="685800" lvl="1" indent="-228600" algn="l">
              <a:lnSpc>
                <a:spcPct val="100000"/>
              </a:lnSpc>
              <a:spcBef>
                <a:spcPts val="600"/>
              </a:spcBef>
              <a:buFont typeface="+mj-lt"/>
              <a:buAutoNum type="arabicPeriod"/>
            </a:pPr>
            <a:endParaRPr lang="ca-ES" sz="1800" dirty="0" smtClean="0"/>
          </a:p>
          <a:p>
            <a:pPr hangingPunct="0">
              <a:lnSpc>
                <a:spcPct val="100000"/>
              </a:lnSpc>
              <a:spcBef>
                <a:spcPts val="600"/>
              </a:spcBef>
            </a:pPr>
            <a:r>
              <a:rPr lang="ca-ES" dirty="0" smtClean="0">
                <a:solidFill>
                  <a:srgbClr val="002060"/>
                </a:solidFill>
              </a:rPr>
              <a:t>També van assistir:</a:t>
            </a:r>
          </a:p>
          <a:p>
            <a:pPr algn="l" hangingPunct="0">
              <a:lnSpc>
                <a:spcPct val="100000"/>
              </a:lnSpc>
              <a:spcBef>
                <a:spcPts val="600"/>
              </a:spcBef>
            </a:pPr>
            <a:endParaRPr lang="ca-ES" sz="1800" dirty="0" smtClean="0"/>
          </a:p>
          <a:p>
            <a:pPr marL="742950" lvl="1" indent="-285750" algn="l" hangingPunct="0">
              <a:lnSpc>
                <a:spcPct val="100000"/>
              </a:lnSpc>
              <a:spcBef>
                <a:spcPts val="600"/>
              </a:spcBef>
              <a:spcAft>
                <a:spcPts val="600"/>
              </a:spcAft>
              <a:buFont typeface="Arial" panose="020B0604020202020204" pitchFamily="34" charset="0"/>
              <a:buChar char="•"/>
            </a:pPr>
            <a:r>
              <a:rPr lang="ca-ES" sz="1800" dirty="0" smtClean="0"/>
              <a:t>La Directora del Secretariat d’Apostolat Seglar</a:t>
            </a:r>
          </a:p>
          <a:p>
            <a:pPr marL="742950" lvl="1" indent="-285750" algn="l" hangingPunct="0">
              <a:lnSpc>
                <a:spcPct val="100000"/>
              </a:lnSpc>
              <a:spcBef>
                <a:spcPts val="600"/>
              </a:spcBef>
              <a:spcAft>
                <a:spcPts val="600"/>
              </a:spcAft>
              <a:buFont typeface="Arial" panose="020B0604020202020204" pitchFamily="34" charset="0"/>
              <a:buChar char="•"/>
            </a:pPr>
            <a:r>
              <a:rPr lang="ca-ES" sz="1800" dirty="0" smtClean="0"/>
              <a:t>Espai per la Unitat (</a:t>
            </a:r>
            <a:r>
              <a:rPr lang="ca-ES" sz="1600" dirty="0" smtClean="0"/>
              <a:t>convidada</a:t>
            </a:r>
            <a:r>
              <a:rPr lang="ca-ES" sz="1800" dirty="0" smtClean="0"/>
              <a:t>)</a:t>
            </a:r>
          </a:p>
          <a:p>
            <a:pPr marL="742950" lvl="1" indent="-285750" algn="l" hangingPunct="0">
              <a:lnSpc>
                <a:spcPct val="100000"/>
              </a:lnSpc>
              <a:spcBef>
                <a:spcPts val="600"/>
              </a:spcBef>
              <a:buFont typeface="Arial" panose="020B0604020202020204" pitchFamily="34" charset="0"/>
              <a:buChar char="•"/>
            </a:pPr>
            <a:r>
              <a:rPr lang="ca-ES" sz="1800" dirty="0" smtClean="0"/>
              <a:t>Sr. Xavier Padilla (</a:t>
            </a:r>
            <a:r>
              <a:rPr lang="ca-ES" sz="1600" dirty="0" smtClean="0"/>
              <a:t>Director del Secretariat de Pastoral Familiar</a:t>
            </a:r>
            <a:r>
              <a:rPr lang="ca-ES" sz="1800" dirty="0" smtClean="0"/>
              <a:t>)</a:t>
            </a:r>
          </a:p>
          <a:p>
            <a:pPr lvl="1" algn="l" hangingPunct="0">
              <a:lnSpc>
                <a:spcPct val="100000"/>
              </a:lnSpc>
              <a:spcBef>
                <a:spcPts val="600"/>
              </a:spcBef>
            </a:pPr>
            <a:r>
              <a:rPr lang="ca-ES" sz="1800" b="1" dirty="0" smtClean="0"/>
              <a:t> </a:t>
            </a:r>
          </a:p>
          <a:p>
            <a:pPr marL="685800" lvl="1" indent="-228600" algn="l">
              <a:buFont typeface="+mj-lt"/>
              <a:buAutoNum type="arabicPeriod"/>
            </a:pPr>
            <a:endParaRPr lang="ca-ES" sz="1000" dirty="0" smtClean="0"/>
          </a:p>
        </p:txBody>
      </p:sp>
    </p:spTree>
    <p:custDataLst>
      <p:tags r:id="rId1"/>
    </p:custDataLst>
    <p:extLst>
      <p:ext uri="{BB962C8B-B14F-4D97-AF65-F5344CB8AC3E}">
        <p14:creationId xmlns:p14="http://schemas.microsoft.com/office/powerpoint/2010/main" val="4244086411"/>
      </p:ext>
    </p:extLst>
  </p:cSld>
  <p:clrMapOvr>
    <a:masterClrMapping/>
  </p:clrMapOvr>
  <mc:AlternateContent xmlns:mc="http://schemas.openxmlformats.org/markup-compatibility/2006" xmlns:p14="http://schemas.microsoft.com/office/powerpoint/2010/main">
    <mc:Choice Requires="p14">
      <p:transition spd="slow" p14:dur="1750" advTm="38214">
        <p:split dir="in"/>
      </p:transition>
    </mc:Choice>
    <mc:Fallback xmlns="">
      <p:transition spd="slow" advTm="38214">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20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20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20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20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20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fade">
                                      <p:cBhvr>
                                        <p:cTn id="57" dur="20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fade">
                                      <p:cBhvr>
                                        <p:cTn id="62" dur="2000"/>
                                        <p:tgtEl>
                                          <p:spTgt spid="7">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3" end="13"/>
                                            </p:txEl>
                                          </p:spTgt>
                                        </p:tgtEl>
                                        <p:attrNameLst>
                                          <p:attrName>style.visibility</p:attrName>
                                        </p:attrNameLst>
                                      </p:cBhvr>
                                      <p:to>
                                        <p:strVal val="visible"/>
                                      </p:to>
                                    </p:set>
                                    <p:animEffect transition="in" filter="fade">
                                      <p:cBhvr>
                                        <p:cTn id="67" dur="2000"/>
                                        <p:tgtEl>
                                          <p:spTgt spid="7">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14" end="14"/>
                                            </p:txEl>
                                          </p:spTgt>
                                        </p:tgtEl>
                                        <p:attrNameLst>
                                          <p:attrName>style.visibility</p:attrName>
                                        </p:attrNameLst>
                                      </p:cBhvr>
                                      <p:to>
                                        <p:strVal val="visible"/>
                                      </p:to>
                                    </p:set>
                                    <p:animEffect transition="in" filter="fade">
                                      <p:cBhvr>
                                        <p:cTn id="72" dur="2000"/>
                                        <p:tgtEl>
                                          <p:spTgt spid="7">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15" end="15"/>
                                            </p:txEl>
                                          </p:spTgt>
                                        </p:tgtEl>
                                        <p:attrNameLst>
                                          <p:attrName>style.visibility</p:attrName>
                                        </p:attrNameLst>
                                      </p:cBhvr>
                                      <p:to>
                                        <p:strVal val="visible"/>
                                      </p:to>
                                    </p:set>
                                    <p:animEffect transition="in" filter="fade">
                                      <p:cBhvr>
                                        <p:cTn id="77" dur="2000"/>
                                        <p:tgtEl>
                                          <p:spTgt spid="7">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
                                            <p:txEl>
                                              <p:pRg st="16" end="16"/>
                                            </p:txEl>
                                          </p:spTgt>
                                        </p:tgtEl>
                                        <p:attrNameLst>
                                          <p:attrName>style.visibility</p:attrName>
                                        </p:attrNameLst>
                                      </p:cBhvr>
                                      <p:to>
                                        <p:strVal val="visible"/>
                                      </p:to>
                                    </p:set>
                                    <p:animEffect transition="in" filter="fade">
                                      <p:cBhvr>
                                        <p:cTn id="82" dur="2000"/>
                                        <p:tgtEl>
                                          <p:spTgt spid="7">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xEl>
                                              <p:pRg st="21" end="21"/>
                                            </p:txEl>
                                          </p:spTgt>
                                        </p:tgtEl>
                                        <p:attrNameLst>
                                          <p:attrName>style.visibility</p:attrName>
                                        </p:attrNameLst>
                                      </p:cBhvr>
                                      <p:to>
                                        <p:strVal val="visible"/>
                                      </p:to>
                                    </p:set>
                                    <p:animEffect transition="in" filter="fade">
                                      <p:cBhvr>
                                        <p:cTn id="87" dur="2000"/>
                                        <p:tgtEl>
                                          <p:spTgt spid="7">
                                            <p:txEl>
                                              <p:pRg st="21" end="21"/>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
                                            <p:txEl>
                                              <p:pRg st="23" end="23"/>
                                            </p:txEl>
                                          </p:spTgt>
                                        </p:tgtEl>
                                        <p:attrNameLst>
                                          <p:attrName>style.visibility</p:attrName>
                                        </p:attrNameLst>
                                      </p:cBhvr>
                                      <p:to>
                                        <p:strVal val="visible"/>
                                      </p:to>
                                    </p:set>
                                    <p:animEffect transition="in" filter="fade">
                                      <p:cBhvr>
                                        <p:cTn id="90" dur="2000"/>
                                        <p:tgtEl>
                                          <p:spTgt spid="7">
                                            <p:txEl>
                                              <p:pRg st="23" end="2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xEl>
                                              <p:pRg st="26" end="26"/>
                                            </p:txEl>
                                          </p:spTgt>
                                        </p:tgtEl>
                                        <p:attrNameLst>
                                          <p:attrName>style.visibility</p:attrName>
                                        </p:attrNameLst>
                                      </p:cBhvr>
                                      <p:to>
                                        <p:strVal val="visible"/>
                                      </p:to>
                                    </p:set>
                                    <p:animEffect transition="in" filter="fade">
                                      <p:cBhvr>
                                        <p:cTn id="95" dur="2000"/>
                                        <p:tgtEl>
                                          <p:spTgt spid="7">
                                            <p:txEl>
                                              <p:pRg st="26" end="26"/>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
                                            <p:txEl>
                                              <p:pRg st="28" end="28"/>
                                            </p:txEl>
                                          </p:spTgt>
                                        </p:tgtEl>
                                        <p:attrNameLst>
                                          <p:attrName>style.visibility</p:attrName>
                                        </p:attrNameLst>
                                      </p:cBhvr>
                                      <p:to>
                                        <p:strVal val="visible"/>
                                      </p:to>
                                    </p:set>
                                    <p:animEffect transition="in" filter="fade">
                                      <p:cBhvr>
                                        <p:cTn id="98" dur="2000"/>
                                        <p:tgtEl>
                                          <p:spTgt spid="7">
                                            <p:txEl>
                                              <p:pRg st="28" end="28"/>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
                                            <p:txEl>
                                              <p:pRg st="29" end="29"/>
                                            </p:txEl>
                                          </p:spTgt>
                                        </p:tgtEl>
                                        <p:attrNameLst>
                                          <p:attrName>style.visibility</p:attrName>
                                        </p:attrNameLst>
                                      </p:cBhvr>
                                      <p:to>
                                        <p:strVal val="visible"/>
                                      </p:to>
                                    </p:set>
                                    <p:animEffect transition="in" filter="fade">
                                      <p:cBhvr>
                                        <p:cTn id="101" dur="2000"/>
                                        <p:tgtEl>
                                          <p:spTgt spid="7">
                                            <p:txEl>
                                              <p:pRg st="29" end="29"/>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
                                            <p:txEl>
                                              <p:pRg st="30" end="30"/>
                                            </p:txEl>
                                          </p:spTgt>
                                        </p:tgtEl>
                                        <p:attrNameLst>
                                          <p:attrName>style.visibility</p:attrName>
                                        </p:attrNameLst>
                                      </p:cBhvr>
                                      <p:to>
                                        <p:strVal val="visible"/>
                                      </p:to>
                                    </p:set>
                                    <p:animEffect transition="in" filter="fade">
                                      <p:cBhvr>
                                        <p:cTn id="104" dur="2000"/>
                                        <p:tgtEl>
                                          <p:spTgt spid="7">
                                            <p:txEl>
                                              <p:pRg st="30" end="30"/>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
                                            <p:txEl>
                                              <p:pRg st="31" end="31"/>
                                            </p:txEl>
                                          </p:spTgt>
                                        </p:tgtEl>
                                        <p:attrNameLst>
                                          <p:attrName>style.visibility</p:attrName>
                                        </p:attrNameLst>
                                      </p:cBhvr>
                                      <p:to>
                                        <p:strVal val="visible"/>
                                      </p:to>
                                    </p:set>
                                    <p:animEffect transition="in" filter="fade">
                                      <p:cBhvr>
                                        <p:cTn id="107" dur="2000"/>
                                        <p:tgtEl>
                                          <p:spTgt spid="7">
                                            <p:txEl>
                                              <p:pRg st="31"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307729" y="61547"/>
            <a:ext cx="8484577" cy="6673362"/>
          </a:xfrm>
        </p:spPr>
        <p:txBody>
          <a:bodyPr numCol="2" rtlCol="0">
            <a:noAutofit/>
          </a:bodyPr>
          <a:lstStyle/>
          <a:p>
            <a:pPr lvl="0" hangingPunct="0">
              <a:spcBef>
                <a:spcPts val="1200"/>
              </a:spcBef>
            </a:pPr>
            <a:endParaRPr lang="ca-ES" sz="600" b="1" dirty="0" smtClean="0">
              <a:solidFill>
                <a:srgbClr val="00B050"/>
              </a:solidFill>
            </a:endParaRPr>
          </a:p>
          <a:p>
            <a:pPr lvl="0" hangingPunct="0">
              <a:spcBef>
                <a:spcPts val="1200"/>
              </a:spcBef>
            </a:pPr>
            <a:r>
              <a:rPr lang="ca-ES" sz="1800" b="1" i="1" dirty="0" smtClean="0">
                <a:solidFill>
                  <a:srgbClr val="00B050"/>
                </a:solidFill>
              </a:rPr>
              <a:t>Acollida</a:t>
            </a:r>
            <a:endParaRPr lang="ca-ES" sz="1800" i="1" dirty="0">
              <a:solidFill>
                <a:srgbClr val="00B050"/>
              </a:solidFill>
            </a:endParaRPr>
          </a:p>
          <a:p>
            <a:pPr algn="just" hangingPunct="0"/>
            <a:r>
              <a:rPr lang="ca-ES" sz="1600" dirty="0"/>
              <a:t>A mesura que van arribant les diferents persones, se les acull i es </a:t>
            </a:r>
            <a:r>
              <a:rPr lang="ca-ES" sz="1600" dirty="0" smtClean="0"/>
              <a:t>pren nota de l’entitat a la qual representen</a:t>
            </a:r>
            <a:r>
              <a:rPr lang="ca-ES" sz="1600" dirty="0"/>
              <a:t>.</a:t>
            </a:r>
          </a:p>
          <a:p>
            <a:pPr lvl="0" hangingPunct="0"/>
            <a:r>
              <a:rPr lang="ca-ES" sz="1800" b="1" i="1" dirty="0" smtClean="0">
                <a:solidFill>
                  <a:srgbClr val="00B0F0"/>
                </a:solidFill>
              </a:rPr>
              <a:t>Pregària</a:t>
            </a:r>
            <a:endParaRPr lang="ca-ES" sz="1800" i="1" dirty="0">
              <a:solidFill>
                <a:srgbClr val="00B0F0"/>
              </a:solidFill>
            </a:endParaRPr>
          </a:p>
          <a:p>
            <a:pPr hangingPunct="0"/>
            <a:r>
              <a:rPr lang="ca-ES" sz="1600" dirty="0" smtClean="0"/>
              <a:t>Es fa una pregària compartida a partir d’un Credo que es pot seguir en pantalla.</a:t>
            </a:r>
            <a:endParaRPr lang="ca-ES" sz="1600" dirty="0"/>
          </a:p>
          <a:p>
            <a:r>
              <a:rPr lang="ca-ES" sz="1800" i="1" dirty="0">
                <a:solidFill>
                  <a:srgbClr val="7030A0"/>
                </a:solidFill>
              </a:rPr>
              <a:t> </a:t>
            </a:r>
            <a:r>
              <a:rPr lang="ca-ES" sz="1800" b="1" i="1" dirty="0" smtClean="0">
                <a:solidFill>
                  <a:srgbClr val="7030A0"/>
                </a:solidFill>
              </a:rPr>
              <a:t>Salutació i representació</a:t>
            </a:r>
            <a:endParaRPr lang="ca-ES" sz="1800" i="1" dirty="0">
              <a:solidFill>
                <a:srgbClr val="7030A0"/>
              </a:solidFill>
            </a:endParaRPr>
          </a:p>
          <a:p>
            <a:pPr algn="just" hangingPunct="0"/>
            <a:r>
              <a:rPr lang="ca-ES" sz="1600" dirty="0"/>
              <a:t>En Domingo </a:t>
            </a:r>
            <a:r>
              <a:rPr lang="ca-ES" sz="1600" dirty="0" smtClean="0"/>
              <a:t>Torres (president del FOCA) dóna la benvinguda als assistents i explica la dinàmica de l’Assemblea.</a:t>
            </a:r>
            <a:endParaRPr lang="ca-ES" sz="1600" dirty="0"/>
          </a:p>
          <a:p>
            <a:pPr algn="just" hangingPunct="0"/>
            <a:r>
              <a:rPr lang="ca-ES" sz="1600" dirty="0" smtClean="0"/>
              <a:t>Es rep una trucada telefònica del bisbe Sergi </a:t>
            </a:r>
            <a:r>
              <a:rPr lang="ca-ES" sz="1600" dirty="0" err="1" smtClean="0"/>
              <a:t>Gordo</a:t>
            </a:r>
            <a:r>
              <a:rPr lang="ca-ES" sz="1600" dirty="0" smtClean="0"/>
              <a:t> per unir-se a l’Assemblea.</a:t>
            </a:r>
          </a:p>
          <a:p>
            <a:pPr hangingPunct="0"/>
            <a:r>
              <a:rPr lang="ca-ES" sz="1800" dirty="0" smtClean="0"/>
              <a:t> </a:t>
            </a:r>
            <a:r>
              <a:rPr lang="ca-ES" sz="1800" b="1" i="1" dirty="0" smtClean="0">
                <a:solidFill>
                  <a:schemeClr val="accent5">
                    <a:lumMod val="50000"/>
                  </a:schemeClr>
                </a:solidFill>
              </a:rPr>
              <a:t>Lectura de l’acta de l’Assemblea anterior</a:t>
            </a:r>
          </a:p>
          <a:p>
            <a:pPr algn="just" hangingPunct="0"/>
            <a:r>
              <a:rPr lang="ca-ES" sz="1600" dirty="0"/>
              <a:t>Na Victoria Fuentes (secretària) fa la lectura de l’acta de l’Assemblea celebrada el passat 2017. En fer la lectura del resultat de la votació s’explica que l’associació Unió Carles de </a:t>
            </a:r>
            <a:r>
              <a:rPr lang="ca-ES" sz="1600" dirty="0" err="1"/>
              <a:t>Foucault</a:t>
            </a:r>
            <a:r>
              <a:rPr lang="ca-ES" sz="1600" dirty="0"/>
              <a:t> va renunciar a formar part de la Junta i que va ser substituïda per Les Comunitats de Vida Cristiana CVX que eren l’entitat següents en número de vots. L’acta queda aprovada sense esmenes. </a:t>
            </a:r>
          </a:p>
          <a:p>
            <a:pPr hangingPunct="0"/>
            <a:endParaRPr lang="ca-ES" sz="1600" b="1" dirty="0" smtClean="0">
              <a:solidFill>
                <a:schemeClr val="accent5">
                  <a:lumMod val="50000"/>
                </a:schemeClr>
              </a:solidFill>
            </a:endParaRPr>
          </a:p>
          <a:p>
            <a:pPr hangingPunct="0"/>
            <a:endParaRPr lang="ca-ES" sz="1600" dirty="0"/>
          </a:p>
          <a:p>
            <a:pPr marL="273050" lvl="0"/>
            <a:endParaRPr lang="ca-ES" sz="600" b="1" dirty="0" smtClean="0">
              <a:solidFill>
                <a:srgbClr val="0070C0"/>
              </a:solidFill>
            </a:endParaRPr>
          </a:p>
          <a:p>
            <a:pPr marL="273050" lvl="0"/>
            <a:r>
              <a:rPr lang="ca-ES" sz="1800" b="1" i="1" dirty="0" smtClean="0">
                <a:solidFill>
                  <a:srgbClr val="0070C0"/>
                </a:solidFill>
              </a:rPr>
              <a:t>Presentació </a:t>
            </a:r>
            <a:r>
              <a:rPr lang="ca-ES" sz="1800" b="1" i="1" dirty="0">
                <a:solidFill>
                  <a:srgbClr val="0070C0"/>
                </a:solidFill>
              </a:rPr>
              <a:t>de la </a:t>
            </a:r>
            <a:r>
              <a:rPr lang="ca-ES" sz="1800" b="1" i="1" dirty="0" smtClean="0">
                <a:solidFill>
                  <a:srgbClr val="0070C0"/>
                </a:solidFill>
              </a:rPr>
              <a:t>memòria</a:t>
            </a:r>
            <a:endParaRPr lang="ca-ES" sz="1800" i="1" dirty="0" smtClean="0">
              <a:solidFill>
                <a:srgbClr val="0070C0"/>
              </a:solidFill>
            </a:endParaRPr>
          </a:p>
          <a:p>
            <a:pPr marL="558800" lvl="0" indent="-285750" algn="l">
              <a:buFont typeface="Wingdings" panose="05000000000000000000" pitchFamily="2" charset="2"/>
              <a:buChar char="Ø"/>
            </a:pPr>
            <a:r>
              <a:rPr lang="ca-ES" sz="1600" dirty="0"/>
              <a:t>Activitats</a:t>
            </a:r>
            <a:endParaRPr lang="ca-ES" sz="1600" b="1" dirty="0"/>
          </a:p>
          <a:p>
            <a:pPr marL="273050" algn="just">
              <a:spcBef>
                <a:spcPts val="600"/>
              </a:spcBef>
            </a:pPr>
            <a:r>
              <a:rPr lang="ca-ES" sz="1600" dirty="0"/>
              <a:t>Es projecta i es llegeix el document que explica les activitats dutes a terme per la Junta. </a:t>
            </a:r>
            <a:endParaRPr lang="ca-ES" sz="1600" dirty="0" smtClean="0"/>
          </a:p>
          <a:p>
            <a:pPr marL="273050">
              <a:spcBef>
                <a:spcPts val="600"/>
              </a:spcBef>
            </a:pPr>
            <a:r>
              <a:rPr lang="ca-ES" sz="1400" dirty="0" smtClean="0"/>
              <a:t>(</a:t>
            </a:r>
            <a:r>
              <a:rPr lang="ca-ES" sz="1400" dirty="0"/>
              <a:t>veure PP adjunt)</a:t>
            </a:r>
            <a:endParaRPr lang="ca-ES" sz="1400" b="1" dirty="0"/>
          </a:p>
          <a:p>
            <a:pPr marL="558800" lvl="0" indent="-285750" algn="l">
              <a:buFont typeface="Wingdings" panose="05000000000000000000" pitchFamily="2" charset="2"/>
              <a:buChar char="Ø"/>
            </a:pPr>
            <a:r>
              <a:rPr lang="ca-ES" sz="1600" dirty="0"/>
              <a:t>Economia</a:t>
            </a:r>
            <a:endParaRPr lang="ca-ES" sz="1600" b="1" dirty="0"/>
          </a:p>
          <a:p>
            <a:pPr marL="273050" algn="just"/>
            <a:r>
              <a:rPr lang="ca-ES" sz="1600" dirty="0"/>
              <a:t>Marta Palau, tresorera, presenta l’exercici econòmic.</a:t>
            </a:r>
            <a:endParaRPr lang="ca-ES" sz="1600" b="1" dirty="0"/>
          </a:p>
          <a:p>
            <a:pPr marL="273050" algn="just"/>
            <a:r>
              <a:rPr lang="ca-ES" sz="1600" dirty="0"/>
              <a:t>Es proposa que la Junta entomi com tractar el tema de la solidaritat econòmica ja que </a:t>
            </a:r>
            <a:r>
              <a:rPr lang="ca-ES" sz="1600" b="1" dirty="0"/>
              <a:t>només 24 </a:t>
            </a:r>
            <a:r>
              <a:rPr lang="ca-ES" sz="1600" dirty="0"/>
              <a:t>entitats fan l’aportació anual de </a:t>
            </a:r>
            <a:r>
              <a:rPr lang="ca-ES" sz="1600" b="1" dirty="0"/>
              <a:t>30 €</a:t>
            </a:r>
            <a:r>
              <a:rPr lang="ca-ES" sz="1600" dirty="0"/>
              <a:t> .</a:t>
            </a:r>
            <a:endParaRPr lang="ca-ES" sz="1600" b="1" dirty="0"/>
          </a:p>
          <a:p>
            <a:pPr marL="273050" algn="just"/>
            <a:r>
              <a:rPr lang="ca-ES" sz="1600" dirty="0"/>
              <a:t>Es recorda que va ser una decisió de l’Assemblea fer aquesta aportació ja que es considerava important no ser </a:t>
            </a:r>
            <a:r>
              <a:rPr lang="ca-ES" sz="1600" dirty="0" err="1"/>
              <a:t>gravosos</a:t>
            </a:r>
            <a:r>
              <a:rPr lang="ca-ES" sz="1600" dirty="0"/>
              <a:t> econòmicament al bisbat. A les visites que el president de la Junta fa a les entitats també es comenta aquest tema. </a:t>
            </a:r>
            <a:endParaRPr lang="ca-ES" sz="1600" b="1" dirty="0"/>
          </a:p>
          <a:p>
            <a:pPr marL="273050" algn="just"/>
            <a:r>
              <a:rPr lang="ca-ES" sz="1600" dirty="0"/>
              <a:t>S’explica que s’ha remodelat la pàgina Web que té un cost econòmic important i es prega que es faci servir com a eina de comunicació entre les associacions.</a:t>
            </a:r>
            <a:endParaRPr lang="ca-ES" sz="1600" b="1" dirty="0"/>
          </a:p>
          <a:p>
            <a:pPr marL="273050" algn="just"/>
            <a:r>
              <a:rPr lang="ca-ES" sz="1600" dirty="0"/>
              <a:t>Tant la memòria d’activitats com l’econòmica queden aprovades.</a:t>
            </a:r>
            <a:endParaRPr lang="ca-ES" sz="1600" b="1" dirty="0"/>
          </a:p>
          <a:p>
            <a:pPr marL="273050" hangingPunct="0"/>
            <a:r>
              <a:rPr lang="ca-ES" sz="1600" dirty="0"/>
              <a:t> </a:t>
            </a:r>
          </a:p>
          <a:p>
            <a:pPr marL="685800" lvl="1" indent="-228600" algn="l">
              <a:buFont typeface="+mj-lt"/>
              <a:buAutoNum type="arabicPeriod"/>
            </a:pPr>
            <a:endParaRPr lang="ca-ES" sz="1000" dirty="0" smtClean="0"/>
          </a:p>
        </p:txBody>
      </p:sp>
    </p:spTree>
    <p:extLst>
      <p:ext uri="{BB962C8B-B14F-4D97-AF65-F5344CB8AC3E}">
        <p14:creationId xmlns:p14="http://schemas.microsoft.com/office/powerpoint/2010/main" val="2540408880"/>
      </p:ext>
    </p:extLst>
  </p:cSld>
  <p:clrMapOvr>
    <a:masterClrMapping/>
  </p:clrMapOvr>
  <mc:AlternateContent xmlns:mc="http://schemas.openxmlformats.org/markup-compatibility/2006" xmlns:p14="http://schemas.microsoft.com/office/powerpoint/2010/main">
    <mc:Choice Requires="p14">
      <p:transition spd="slow" p14:dur="1750" advTm="1525">
        <p:split dir="in"/>
      </p:transition>
    </mc:Choice>
    <mc:Fallback xmlns="">
      <p:transition spd="slow" advTm="1525">
        <p:split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3"/>
          <p:cNvSpPr>
            <a:spLocks noGrp="1"/>
          </p:cNvSpPr>
          <p:nvPr>
            <p:ph idx="1"/>
          </p:nvPr>
        </p:nvSpPr>
        <p:spPr>
          <a:xfrm>
            <a:off x="351692" y="96715"/>
            <a:ext cx="8352693" cy="6699739"/>
          </a:xfrm>
        </p:spPr>
        <p:txBody>
          <a:bodyPr>
            <a:normAutofit fontScale="25000" lnSpcReduction="20000"/>
          </a:bodyPr>
          <a:lstStyle/>
          <a:p>
            <a:pPr lvl="0" hangingPunct="0"/>
            <a:r>
              <a:rPr lang="ca-ES" sz="8800" b="1" dirty="0">
                <a:solidFill>
                  <a:srgbClr val="00B050"/>
                </a:solidFill>
              </a:rPr>
              <a:t>Propostes per al curs </a:t>
            </a:r>
            <a:r>
              <a:rPr lang="ca-ES" sz="8800" b="1" dirty="0" smtClean="0">
                <a:solidFill>
                  <a:srgbClr val="00B050"/>
                </a:solidFill>
              </a:rPr>
              <a:t>2018-2019</a:t>
            </a:r>
          </a:p>
          <a:p>
            <a:pPr marL="0" indent="0" algn="just">
              <a:lnSpc>
                <a:spcPct val="120000"/>
              </a:lnSpc>
              <a:buNone/>
            </a:pPr>
            <a:r>
              <a:rPr lang="ca-ES" sz="6400" dirty="0" smtClean="0"/>
              <a:t>En </a:t>
            </a:r>
            <a:r>
              <a:rPr lang="ca-ES" sz="6400" dirty="0"/>
              <a:t>Domingo Torres (president) presenta la proposta: </a:t>
            </a:r>
            <a:endParaRPr lang="ca-ES" sz="6400" b="1" dirty="0"/>
          </a:p>
          <a:p>
            <a:pPr algn="just">
              <a:lnSpc>
                <a:spcPct val="120000"/>
              </a:lnSpc>
              <a:buFont typeface="Wingdings" panose="05000000000000000000" pitchFamily="2" charset="2"/>
              <a:buChar char="Ø"/>
            </a:pPr>
            <a:r>
              <a:rPr lang="ca-ES" sz="6400" dirty="0"/>
              <a:t>Participació a les trobades proposades des del Secretariat de l’Apostolat Seglar.</a:t>
            </a:r>
            <a:endParaRPr lang="ca-ES" sz="6400" b="1" dirty="0"/>
          </a:p>
          <a:p>
            <a:pPr lvl="0" algn="just">
              <a:lnSpc>
                <a:spcPct val="120000"/>
              </a:lnSpc>
              <a:buFont typeface="Wingdings" panose="05000000000000000000" pitchFamily="2" charset="2"/>
              <a:buChar char="Ø"/>
            </a:pPr>
            <a:r>
              <a:rPr lang="ca-ES" sz="6400" dirty="0"/>
              <a:t>Continuar amb les visites concertades que des de la Junta es fan a les entitats.</a:t>
            </a:r>
            <a:endParaRPr lang="ca-ES" sz="6400" b="1" dirty="0"/>
          </a:p>
          <a:p>
            <a:pPr lvl="0" algn="just">
              <a:lnSpc>
                <a:spcPct val="120000"/>
              </a:lnSpc>
              <a:buFont typeface="Wingdings" panose="05000000000000000000" pitchFamily="2" charset="2"/>
              <a:buChar char="Ø"/>
            </a:pPr>
            <a:r>
              <a:rPr lang="ca-ES" sz="6400" dirty="0"/>
              <a:t>Reunions periòdiques de la Junta</a:t>
            </a:r>
            <a:endParaRPr lang="ca-ES" sz="6400" b="1" dirty="0"/>
          </a:p>
          <a:p>
            <a:pPr lvl="0" algn="just">
              <a:lnSpc>
                <a:spcPct val="120000"/>
              </a:lnSpc>
              <a:buFont typeface="Wingdings" panose="05000000000000000000" pitchFamily="2" charset="2"/>
              <a:buChar char="Ø"/>
            </a:pPr>
            <a:r>
              <a:rPr lang="ca-ES" sz="6400" dirty="0"/>
              <a:t>Donar suport i ajudar (si es sol·licita) per la concreció de les “Orientacions i propostes del PPD “SORTIM”.</a:t>
            </a:r>
            <a:endParaRPr lang="ca-ES" sz="6400" b="1" dirty="0"/>
          </a:p>
          <a:p>
            <a:pPr marL="0" indent="0" algn="just">
              <a:lnSpc>
                <a:spcPct val="120000"/>
              </a:lnSpc>
              <a:buNone/>
              <a:tabLst>
                <a:tab pos="273050" algn="l"/>
              </a:tabLst>
            </a:pPr>
            <a:r>
              <a:rPr lang="ca-ES" sz="6400" dirty="0" smtClean="0"/>
              <a:t>	Algunes </a:t>
            </a:r>
            <a:r>
              <a:rPr lang="ca-ES" sz="6400" dirty="0"/>
              <a:t>pistes per la concreció del PPD:</a:t>
            </a:r>
            <a:endParaRPr lang="ca-ES" sz="6400" b="1" dirty="0"/>
          </a:p>
          <a:p>
            <a:pPr marL="514350" lvl="0" indent="-514350" algn="just">
              <a:lnSpc>
                <a:spcPct val="120000"/>
              </a:lnSpc>
              <a:buFont typeface="+mj-lt"/>
              <a:buAutoNum type="alphaLcPeriod"/>
            </a:pPr>
            <a:r>
              <a:rPr lang="ca-ES" sz="6400" dirty="0"/>
              <a:t>Oració individual i comunitària com a camí de conversió i trobada amb Jesucrist en el quotidià, d’aquesta trobada neix el compromís i la missió.</a:t>
            </a:r>
            <a:endParaRPr lang="ca-ES" sz="6400" b="1" dirty="0"/>
          </a:p>
          <a:p>
            <a:pPr marL="514350" lvl="0" indent="-514350" algn="just">
              <a:lnSpc>
                <a:spcPct val="120000"/>
              </a:lnSpc>
              <a:buFont typeface="+mj-lt"/>
              <a:buAutoNum type="alphaLcPeriod"/>
            </a:pPr>
            <a:r>
              <a:rPr lang="ca-ES" sz="6400" dirty="0" err="1"/>
              <a:t>Diocesanitat</a:t>
            </a:r>
            <a:r>
              <a:rPr lang="ca-ES" sz="6400" dirty="0"/>
              <a:t> i comunió entre els nostres grups. Formació d’equips pastorals, acompanyament de les persones.</a:t>
            </a:r>
            <a:endParaRPr lang="ca-ES" sz="6400" b="1" dirty="0"/>
          </a:p>
          <a:p>
            <a:pPr marL="514350" lvl="0" indent="-514350" algn="just">
              <a:lnSpc>
                <a:spcPct val="120000"/>
              </a:lnSpc>
              <a:buFont typeface="+mj-lt"/>
              <a:buAutoNum type="alphaLcPeriod"/>
            </a:pPr>
            <a:r>
              <a:rPr lang="ca-ES" sz="6400" dirty="0"/>
              <a:t>Creació de comunitats vives, fraternals i solidàries com a realitat possible per a les nostres entitats.</a:t>
            </a:r>
            <a:endParaRPr lang="ca-ES" sz="6400" b="1" dirty="0"/>
          </a:p>
          <a:p>
            <a:pPr marL="0" indent="0">
              <a:lnSpc>
                <a:spcPct val="120000"/>
              </a:lnSpc>
              <a:buNone/>
            </a:pPr>
            <a:r>
              <a:rPr lang="ca-ES" sz="6400" dirty="0"/>
              <a:t>Es va proposar que la Junta reflexionés sobre la conveniència de participar al Fòrum estatal. Es tracta d’un espai per crear xarxa on no es donen línies que s’hagin d’aplicar a les diferents diòcesis.</a:t>
            </a:r>
            <a:endParaRPr lang="ca-ES" sz="6400" b="1" dirty="0"/>
          </a:p>
          <a:p>
            <a:pPr marL="0" indent="0" hangingPunct="0">
              <a:lnSpc>
                <a:spcPct val="120000"/>
              </a:lnSpc>
              <a:buNone/>
            </a:pPr>
            <a:r>
              <a:rPr lang="ca-ES" sz="6400" dirty="0" smtClean="0"/>
              <a:t>Es </a:t>
            </a:r>
            <a:r>
              <a:rPr lang="ca-ES" sz="6400" dirty="0"/>
              <a:t>recorda la Trobada Catalana que tindrà lloc el 9 de febrer a Sant Feliu. Anirà adreçada a generar un procés d’espiritualitat d’acompanyament. </a:t>
            </a:r>
            <a:endParaRPr lang="ca-ES" sz="6400" dirty="0" smtClean="0"/>
          </a:p>
          <a:p>
            <a:pPr marL="0" indent="0" hangingPunct="0">
              <a:buNone/>
            </a:pPr>
            <a:endParaRPr lang="ca-ES" sz="2900" b="1" u="sng" dirty="0" smtClean="0"/>
          </a:p>
          <a:p>
            <a:pPr marL="0" indent="0" hangingPunct="0">
              <a:buNone/>
            </a:pPr>
            <a:r>
              <a:rPr lang="ca-ES" sz="5200" b="1" u="sng" dirty="0" smtClean="0"/>
              <a:t>Informacions:</a:t>
            </a:r>
          </a:p>
          <a:p>
            <a:pPr marL="0" indent="0" hangingPunct="0">
              <a:buNone/>
            </a:pPr>
            <a:r>
              <a:rPr lang="ca-ES" sz="5200" b="1" dirty="0" smtClean="0"/>
              <a:t>El bisbat ha creat l’Oficina de transparència com a servei d’assessorament a les entitats.</a:t>
            </a:r>
          </a:p>
          <a:p>
            <a:pPr marL="0" indent="0" hangingPunct="0">
              <a:buNone/>
            </a:pPr>
            <a:r>
              <a:rPr lang="ca-ES" sz="2900" b="1" dirty="0" smtClean="0"/>
              <a:t> </a:t>
            </a:r>
            <a:endParaRPr lang="ca-ES" sz="2900" b="1" dirty="0"/>
          </a:p>
          <a:p>
            <a:pPr marL="0" indent="0">
              <a:buNone/>
            </a:pPr>
            <a:endParaRPr lang="ca-ES" dirty="0"/>
          </a:p>
        </p:txBody>
      </p:sp>
    </p:spTree>
    <p:extLst>
      <p:ext uri="{BB962C8B-B14F-4D97-AF65-F5344CB8AC3E}">
        <p14:creationId xmlns:p14="http://schemas.microsoft.com/office/powerpoint/2010/main" val="2495626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contingut 3"/>
          <p:cNvSpPr>
            <a:spLocks noGrp="1"/>
          </p:cNvSpPr>
          <p:nvPr>
            <p:ph idx="1"/>
          </p:nvPr>
        </p:nvSpPr>
        <p:spPr>
          <a:xfrm>
            <a:off x="681404" y="200025"/>
            <a:ext cx="7886700" cy="6482129"/>
          </a:xfrm>
        </p:spPr>
        <p:txBody>
          <a:bodyPr>
            <a:normAutofit fontScale="25000" lnSpcReduction="20000"/>
          </a:bodyPr>
          <a:lstStyle/>
          <a:p>
            <a:pPr marL="176213" lvl="0" indent="0" algn="ctr">
              <a:lnSpc>
                <a:spcPct val="170000"/>
              </a:lnSpc>
              <a:buNone/>
            </a:pPr>
            <a:r>
              <a:rPr lang="ca-ES" sz="6400" dirty="0" smtClean="0"/>
              <a:t>S’està </a:t>
            </a:r>
            <a:r>
              <a:rPr lang="ca-ES" sz="6400" dirty="0"/>
              <a:t>preparant un Congrés estatal de laics.</a:t>
            </a:r>
            <a:endParaRPr lang="ca-ES" sz="6400" b="1" dirty="0"/>
          </a:p>
          <a:p>
            <a:pPr marL="176213" lvl="0" indent="0" algn="ctr">
              <a:buNone/>
            </a:pPr>
            <a:r>
              <a:rPr lang="ca-ES" sz="7200" b="1" i="1" dirty="0">
                <a:solidFill>
                  <a:srgbClr val="00B050"/>
                </a:solidFill>
              </a:rPr>
              <a:t>Descans</a:t>
            </a:r>
          </a:p>
          <a:p>
            <a:pPr marL="176213" indent="0" algn="ctr">
              <a:buNone/>
            </a:pPr>
            <a:r>
              <a:rPr lang="ca-ES" sz="6400" dirty="0"/>
              <a:t> </a:t>
            </a:r>
            <a:endParaRPr lang="ca-ES" sz="6400" b="1" dirty="0"/>
          </a:p>
          <a:p>
            <a:pPr marL="176213" lvl="0" indent="0" algn="ctr">
              <a:buNone/>
            </a:pPr>
            <a:r>
              <a:rPr lang="ca-ES" sz="6400" b="1" i="1" dirty="0" smtClean="0">
                <a:solidFill>
                  <a:srgbClr val="FF0000"/>
                </a:solidFill>
              </a:rPr>
              <a:t>Ponència de Mn Jaume Aymar</a:t>
            </a:r>
          </a:p>
          <a:p>
            <a:pPr marL="176213" indent="0" algn="ctr">
              <a:lnSpc>
                <a:spcPct val="120000"/>
              </a:lnSpc>
              <a:buNone/>
            </a:pPr>
            <a:r>
              <a:rPr lang="ca-ES" sz="6400" dirty="0" smtClean="0"/>
              <a:t>En </a:t>
            </a:r>
            <a:r>
              <a:rPr lang="ca-ES" sz="6400" dirty="0"/>
              <a:t>Domingo Torres presenta a Mn Jaume Aymar, que fa una ponència entorn a </a:t>
            </a:r>
            <a:r>
              <a:rPr lang="ca-ES" sz="6400" dirty="0" smtClean="0"/>
              <a:t>la </a:t>
            </a:r>
            <a:r>
              <a:rPr lang="ca-ES" sz="6400" dirty="0"/>
              <a:t>Crida a la santedat (</a:t>
            </a:r>
            <a:r>
              <a:rPr lang="ca-ES" sz="6400" i="1" dirty="0" err="1"/>
              <a:t>Gaudate</a:t>
            </a:r>
            <a:r>
              <a:rPr lang="ca-ES" sz="6400" i="1" dirty="0"/>
              <a:t> et </a:t>
            </a:r>
            <a:r>
              <a:rPr lang="ca-ES" sz="6400" i="1" dirty="0" err="1"/>
              <a:t>exultate</a:t>
            </a:r>
            <a:r>
              <a:rPr lang="ca-ES" sz="6400" dirty="0"/>
              <a:t>. Papa Francisco).</a:t>
            </a:r>
            <a:endParaRPr lang="ca-ES" sz="6400" b="1" dirty="0"/>
          </a:p>
          <a:p>
            <a:pPr marL="176213" indent="0" algn="ctr">
              <a:lnSpc>
                <a:spcPct val="170000"/>
              </a:lnSpc>
              <a:buNone/>
            </a:pPr>
            <a:r>
              <a:rPr lang="ca-ES" sz="7200" i="1" dirty="0"/>
              <a:t> </a:t>
            </a:r>
            <a:r>
              <a:rPr lang="ca-ES" sz="7200" b="1" i="1" dirty="0" smtClean="0">
                <a:solidFill>
                  <a:srgbClr val="002060"/>
                </a:solidFill>
              </a:rPr>
              <a:t>Col·loqui </a:t>
            </a:r>
            <a:r>
              <a:rPr lang="ca-ES" sz="7200" b="1" i="1" dirty="0">
                <a:solidFill>
                  <a:srgbClr val="002060"/>
                </a:solidFill>
              </a:rPr>
              <a:t>sobre el tema presentat</a:t>
            </a:r>
          </a:p>
          <a:p>
            <a:pPr marL="176213" indent="0" algn="ctr">
              <a:buNone/>
            </a:pPr>
            <a:r>
              <a:rPr lang="ca-ES" sz="6400" dirty="0"/>
              <a:t>S’obre un diàleg a arrel del tema presentat. </a:t>
            </a:r>
            <a:endParaRPr lang="ca-ES" sz="6400" b="1" dirty="0"/>
          </a:p>
          <a:p>
            <a:pPr marL="176213" indent="0" algn="ctr">
              <a:lnSpc>
                <a:spcPct val="120000"/>
              </a:lnSpc>
              <a:spcBef>
                <a:spcPts val="600"/>
              </a:spcBef>
              <a:buNone/>
            </a:pPr>
            <a:r>
              <a:rPr lang="ca-ES" sz="6400" dirty="0"/>
              <a:t> </a:t>
            </a:r>
            <a:endParaRPr lang="ca-ES" sz="6400" b="1" dirty="0"/>
          </a:p>
          <a:p>
            <a:pPr marL="176213" lvl="0" indent="0" algn="ctr">
              <a:buNone/>
            </a:pPr>
            <a:r>
              <a:rPr lang="ca-ES" sz="7200" b="1" i="1" dirty="0">
                <a:solidFill>
                  <a:srgbClr val="7030A0"/>
                </a:solidFill>
              </a:rPr>
              <a:t>Cloenda de l’acte. Aperitiu</a:t>
            </a:r>
          </a:p>
          <a:p>
            <a:pPr marL="176213" indent="0" algn="ctr">
              <a:lnSpc>
                <a:spcPct val="170000"/>
              </a:lnSpc>
              <a:buNone/>
            </a:pPr>
            <a:r>
              <a:rPr lang="ca-ES" sz="6400" dirty="0"/>
              <a:t>Per acabar es fa una pregària (Pare Nostre) i sense més temes a tractar, conclou l’Assemblea General Ordinària convidant a tots els assistents a compartir un aperitiu i fer un moment de trobada més personal.  </a:t>
            </a:r>
            <a:endParaRPr lang="ca-ES" sz="6400" b="1" dirty="0"/>
          </a:p>
          <a:p>
            <a:pPr marL="176213" indent="0" algn="ctr">
              <a:buNone/>
            </a:pPr>
            <a:endParaRPr lang="ca-ES" sz="6400" b="1" dirty="0"/>
          </a:p>
          <a:p>
            <a:pPr marL="176213" indent="0" algn="ctr">
              <a:buNone/>
            </a:pPr>
            <a:r>
              <a:rPr lang="ca-ES" sz="6400" i="1" dirty="0"/>
              <a:t>Domingo Torres </a:t>
            </a:r>
            <a:r>
              <a:rPr lang="ca-ES" sz="6400" i="1" dirty="0" err="1"/>
              <a:t>Almazán</a:t>
            </a:r>
            <a:r>
              <a:rPr lang="ca-ES" sz="6400" dirty="0"/>
              <a:t>			</a:t>
            </a:r>
            <a:r>
              <a:rPr lang="ca-ES" sz="6400" i="1" dirty="0"/>
              <a:t>Mª Victoria Fuentes </a:t>
            </a:r>
            <a:r>
              <a:rPr lang="ca-ES" sz="6400" i="1" dirty="0" err="1" smtClean="0"/>
              <a:t>Vergara</a:t>
            </a:r>
            <a:endParaRPr lang="ca-ES" sz="6400" i="1" dirty="0" smtClean="0"/>
          </a:p>
          <a:p>
            <a:pPr marL="809625" indent="-633413" algn="just" defTabSz="868363">
              <a:buNone/>
            </a:pPr>
            <a:r>
              <a:rPr lang="ca-ES" sz="6400" b="1" dirty="0" smtClean="0"/>
              <a:t>	</a:t>
            </a:r>
            <a:r>
              <a:rPr lang="ca-ES" sz="6400" dirty="0" smtClean="0"/>
              <a:t>President</a:t>
            </a:r>
            <a:r>
              <a:rPr lang="ca-ES" sz="6400" dirty="0"/>
              <a:t>			</a:t>
            </a:r>
            <a:r>
              <a:rPr lang="ca-ES" sz="6400" dirty="0" smtClean="0"/>
              <a:t>		Secretària</a:t>
            </a:r>
            <a:endParaRPr lang="ca-ES" sz="6400" b="1" dirty="0"/>
          </a:p>
          <a:p>
            <a:pPr marL="176213" indent="0" algn="ctr">
              <a:buNone/>
            </a:pPr>
            <a:r>
              <a:rPr lang="ca-ES" sz="6400" dirty="0"/>
              <a:t> </a:t>
            </a:r>
            <a:endParaRPr lang="ca-ES" sz="6400" b="1" dirty="0"/>
          </a:p>
          <a:p>
            <a:pPr marL="176213" indent="0" algn="ctr">
              <a:buNone/>
            </a:pPr>
            <a:r>
              <a:rPr lang="ca-ES" sz="6400" dirty="0"/>
              <a:t>Barcelona, 10 de novembre de 2018</a:t>
            </a:r>
            <a:endParaRPr lang="ca-ES" sz="6400" b="1" dirty="0"/>
          </a:p>
          <a:p>
            <a:pPr marL="176213" indent="0" algn="ctr" hangingPunct="0">
              <a:buNone/>
            </a:pPr>
            <a:r>
              <a:rPr lang="ca-ES" sz="6000" dirty="0"/>
              <a:t> </a:t>
            </a:r>
          </a:p>
          <a:p>
            <a:pPr marL="0" indent="0" hangingPunct="0">
              <a:buNone/>
            </a:pPr>
            <a:r>
              <a:rPr lang="ca-ES" sz="2200" b="1" dirty="0" smtClean="0">
                <a:latin typeface="Garamond" panose="02020404030301010803" pitchFamily="18" charset="0"/>
              </a:rPr>
              <a:t> </a:t>
            </a:r>
            <a:endParaRPr lang="ca-ES" sz="2200" b="1" dirty="0">
              <a:latin typeface="Garamond" panose="02020404030301010803" pitchFamily="18" charset="0"/>
            </a:endParaRPr>
          </a:p>
          <a:p>
            <a:endParaRPr lang="ca-ES" dirty="0"/>
          </a:p>
        </p:txBody>
      </p:sp>
    </p:spTree>
    <p:extLst>
      <p:ext uri="{BB962C8B-B14F-4D97-AF65-F5344CB8AC3E}">
        <p14:creationId xmlns:p14="http://schemas.microsoft.com/office/powerpoint/2010/main" val="1470271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6|1.3|1.3|1.1"/>
</p:tagLst>
</file>

<file path=ppt/tags/tag2.xml><?xml version="1.0" encoding="utf-8"?>
<p:tagLst xmlns:a="http://schemas.openxmlformats.org/drawingml/2006/main" xmlns:r="http://schemas.openxmlformats.org/officeDocument/2006/relationships" xmlns:p="http://schemas.openxmlformats.org/presentationml/2006/main">
  <p:tag name="TIMING" val="|0.1|2.5|2.1|4.2|4.7|6.9|5.5|3.6|5.9|5.8|5.1|2.8"/>
</p:tagLst>
</file>

<file path=ppt/tags/tag3.xml><?xml version="1.0" encoding="utf-8"?>
<p:tagLst xmlns:a="http://schemas.openxmlformats.org/drawingml/2006/main" xmlns:r="http://schemas.openxmlformats.org/officeDocument/2006/relationships" xmlns:p="http://schemas.openxmlformats.org/presentationml/2006/main">
  <p:tag name="TIMING" val="|0.1|2.5|2.1|4.2|4.7|6.9|5.5|3.6|5.9|5.8|5.1|2.8"/>
</p:tagLst>
</file>

<file path=ppt/tags/tag4.xml><?xml version="1.0" encoding="utf-8"?>
<p:tagLst xmlns:a="http://schemas.openxmlformats.org/drawingml/2006/main" xmlns:r="http://schemas.openxmlformats.org/officeDocument/2006/relationships" xmlns:p="http://schemas.openxmlformats.org/presentationml/2006/main">
  <p:tag name="TIMING" val="|1.5|1.6|1.3|1.3|1.1"/>
</p:tagLst>
</file>

<file path=ppt/tags/tag5.xml><?xml version="1.0" encoding="utf-8"?>
<p:tagLst xmlns:a="http://schemas.openxmlformats.org/drawingml/2006/main" xmlns:r="http://schemas.openxmlformats.org/officeDocument/2006/relationships" xmlns:p="http://schemas.openxmlformats.org/presentationml/2006/main">
  <p:tag name="TIMING" val="|0.3|1.2|1.3|3.8"/>
</p:tagLst>
</file>

<file path=ppt/tags/tag6.xml><?xml version="1.0" encoding="utf-8"?>
<p:tagLst xmlns:a="http://schemas.openxmlformats.org/drawingml/2006/main" xmlns:r="http://schemas.openxmlformats.org/officeDocument/2006/relationships" xmlns:p="http://schemas.openxmlformats.org/presentationml/2006/main">
  <p:tag name="TIMING" val="|0.5|1.9|1.6|1.9|1.8|1.6|1.7|1.4|1.3|1.3|1.3|1.6|1.3|1.5|1.6|1.4|1.4|1.6|1.7|4.2"/>
</p:tagLst>
</file>

<file path=ppt/tags/tag7.xml><?xml version="1.0" encoding="utf-8"?>
<p:tagLst xmlns:a="http://schemas.openxmlformats.org/drawingml/2006/main" xmlns:r="http://schemas.openxmlformats.org/officeDocument/2006/relationships" xmlns:p="http://schemas.openxmlformats.org/presentationml/2006/main">
  <p:tag name="TIMING" val="|1|2.5|1.4|3.4|3.2|4.5|5|3.9|2.2|5.5|5.6"/>
</p:tagLst>
</file>

<file path=ppt/tags/tag8.xml><?xml version="1.0" encoding="utf-8"?>
<p:tagLst xmlns:a="http://schemas.openxmlformats.org/drawingml/2006/main" xmlns:r="http://schemas.openxmlformats.org/officeDocument/2006/relationships" xmlns:p="http://schemas.openxmlformats.org/presentationml/2006/main">
  <p:tag name="TIMING" val="|1|2.5|1.4|3.4|3.2|4.5|5|3.9|2.2|5.5|5.6"/>
</p:tagLst>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985</TotalTime>
  <Words>760</Words>
  <Application>Microsoft Office PowerPoint</Application>
  <PresentationFormat>Presentació en pantalla (4:3)</PresentationFormat>
  <Paragraphs>198</Paragraphs>
  <Slides>13</Slides>
  <Notes>1</Notes>
  <HiddenSlides>0</HiddenSlides>
  <MMClips>0</MMClips>
  <ScaleCrop>false</ScaleCrop>
  <HeadingPairs>
    <vt:vector size="6" baseType="variant">
      <vt:variant>
        <vt:lpstr>Tipus de lletra utilitzats</vt:lpstr>
      </vt:variant>
      <vt:variant>
        <vt:i4>13</vt:i4>
      </vt:variant>
      <vt:variant>
        <vt:lpstr>Tema</vt:lpstr>
      </vt:variant>
      <vt:variant>
        <vt:i4>1</vt:i4>
      </vt:variant>
      <vt:variant>
        <vt:lpstr>Títols de les diapositives</vt:lpstr>
      </vt:variant>
      <vt:variant>
        <vt:i4>13</vt:i4>
      </vt:variant>
    </vt:vector>
  </HeadingPairs>
  <TitlesOfParts>
    <vt:vector size="27" baseType="lpstr">
      <vt:lpstr>Andalus</vt:lpstr>
      <vt:lpstr>Angsana New</vt:lpstr>
      <vt:lpstr>Arial</vt:lpstr>
      <vt:lpstr>Bodoni MT</vt:lpstr>
      <vt:lpstr>Browallia New</vt:lpstr>
      <vt:lpstr>Calibri</vt:lpstr>
      <vt:lpstr>Calibri Light</vt:lpstr>
      <vt:lpstr>Cambria</vt:lpstr>
      <vt:lpstr>Corbel</vt:lpstr>
      <vt:lpstr>Garamond</vt:lpstr>
      <vt:lpstr>Perpetua</vt:lpstr>
      <vt:lpstr>Wingdings</vt:lpstr>
      <vt:lpstr>Wingdings 3</vt:lpstr>
      <vt:lpstr>Tema de l'Office</vt:lpstr>
      <vt:lpstr>FÒRUM DIOCESÀ d’ORGANITZACIONS CATÒLIQUES d’ADULTS</vt:lpstr>
      <vt:lpstr>PREGÀRIA “Senyor escolta nostres anhels, els nostres desitjos i les nostres esperances”</vt:lpstr>
      <vt:lpstr>PREGÀRIA</vt:lpstr>
      <vt:lpstr>FÒRUM DIOCESÀ d’ORGANITZACIONS CATÒLIQUES d’ADULTS</vt:lpstr>
      <vt:lpstr>FÒRUM D’ORGANITZACIONS CATÒLIQUES D’ADULTS ACTA DE L’ASSEMBLEA GENERAL ORDINÀRIA 2018</vt:lpstr>
      <vt:lpstr>Presentació del PowerPoint</vt:lpstr>
      <vt:lpstr>Presentació del PowerPoint</vt:lpstr>
      <vt:lpstr>Presentació del PowerPoint</vt:lpstr>
      <vt:lpstr>Presentació del PowerPoint</vt:lpstr>
      <vt:lpstr>MEMÒRIA DEL CURS ACTIVITATS</vt:lpstr>
      <vt:lpstr>EXERCICI CURS 2018-19 Compte de Pèrdues i Guanys</vt:lpstr>
      <vt:lpstr>PROPOSTA Curs 2019-2020</vt:lpstr>
      <vt:lpstr>MEDITACIÓ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antonia</dc:creator>
  <cp:lastModifiedBy>antonia</cp:lastModifiedBy>
  <cp:revision>84</cp:revision>
  <cp:lastPrinted>2019-10-16T09:53:23Z</cp:lastPrinted>
  <dcterms:created xsi:type="dcterms:W3CDTF">2018-10-22T10:08:48Z</dcterms:created>
  <dcterms:modified xsi:type="dcterms:W3CDTF">2019-10-17T06:48:59Z</dcterms:modified>
</cp:coreProperties>
</file>